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28" r:id="rId1"/>
  </p:sldMasterIdLst>
  <p:notesMasterIdLst>
    <p:notesMasterId r:id="rId26"/>
  </p:notesMasterIdLst>
  <p:handoutMasterIdLst>
    <p:handoutMasterId r:id="rId27"/>
  </p:handoutMasterIdLst>
  <p:sldIdLst>
    <p:sldId id="324" r:id="rId2"/>
    <p:sldId id="349" r:id="rId3"/>
    <p:sldId id="332" r:id="rId4"/>
    <p:sldId id="402" r:id="rId5"/>
    <p:sldId id="365" r:id="rId6"/>
    <p:sldId id="366" r:id="rId7"/>
    <p:sldId id="367" r:id="rId8"/>
    <p:sldId id="368" r:id="rId9"/>
    <p:sldId id="370" r:id="rId10"/>
    <p:sldId id="345" r:id="rId11"/>
    <p:sldId id="342" r:id="rId12"/>
    <p:sldId id="375" r:id="rId13"/>
    <p:sldId id="378" r:id="rId14"/>
    <p:sldId id="381" r:id="rId15"/>
    <p:sldId id="382" r:id="rId16"/>
    <p:sldId id="383" r:id="rId17"/>
    <p:sldId id="386" r:id="rId18"/>
    <p:sldId id="387" r:id="rId19"/>
    <p:sldId id="388" r:id="rId20"/>
    <p:sldId id="389" r:id="rId21"/>
    <p:sldId id="390" r:id="rId22"/>
    <p:sldId id="398" r:id="rId23"/>
    <p:sldId id="397" r:id="rId24"/>
    <p:sldId id="405"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Tahoma" charset="0"/>
      </a:defRPr>
    </a:lvl1pPr>
    <a:lvl2pPr marL="457200" algn="l" rtl="0" eaLnBrk="0" fontAlgn="base" hangingPunct="0">
      <a:spcBef>
        <a:spcPct val="0"/>
      </a:spcBef>
      <a:spcAft>
        <a:spcPct val="0"/>
      </a:spcAft>
      <a:defRPr kern="1200">
        <a:solidFill>
          <a:schemeClr val="tx1"/>
        </a:solidFill>
        <a:latin typeface="Tahoma" charset="0"/>
        <a:ea typeface="+mn-ea"/>
        <a:cs typeface="Tahoma" charset="0"/>
      </a:defRPr>
    </a:lvl2pPr>
    <a:lvl3pPr marL="914400" algn="l" rtl="0" eaLnBrk="0" fontAlgn="base" hangingPunct="0">
      <a:spcBef>
        <a:spcPct val="0"/>
      </a:spcBef>
      <a:spcAft>
        <a:spcPct val="0"/>
      </a:spcAft>
      <a:defRPr kern="1200">
        <a:solidFill>
          <a:schemeClr val="tx1"/>
        </a:solidFill>
        <a:latin typeface="Tahoma" charset="0"/>
        <a:ea typeface="+mn-ea"/>
        <a:cs typeface="Tahoma" charset="0"/>
      </a:defRPr>
    </a:lvl3pPr>
    <a:lvl4pPr marL="1371600" algn="l" rtl="0" eaLnBrk="0" fontAlgn="base" hangingPunct="0">
      <a:spcBef>
        <a:spcPct val="0"/>
      </a:spcBef>
      <a:spcAft>
        <a:spcPct val="0"/>
      </a:spcAft>
      <a:defRPr kern="1200">
        <a:solidFill>
          <a:schemeClr val="tx1"/>
        </a:solidFill>
        <a:latin typeface="Tahoma" charset="0"/>
        <a:ea typeface="+mn-ea"/>
        <a:cs typeface="Tahoma" charset="0"/>
      </a:defRPr>
    </a:lvl4pPr>
    <a:lvl5pPr marL="1828800" algn="l" rtl="0" eaLnBrk="0" fontAlgn="base" hangingPunct="0">
      <a:spcBef>
        <a:spcPct val="0"/>
      </a:spcBef>
      <a:spcAft>
        <a:spcPct val="0"/>
      </a:spcAft>
      <a:defRPr kern="1200">
        <a:solidFill>
          <a:schemeClr val="tx1"/>
        </a:solidFill>
        <a:latin typeface="Tahoma" charset="0"/>
        <a:ea typeface="+mn-ea"/>
        <a:cs typeface="Tahoma" charset="0"/>
      </a:defRPr>
    </a:lvl5pPr>
    <a:lvl6pPr marL="2286000" algn="l" defTabSz="914400" rtl="0" eaLnBrk="1" latinLnBrk="0" hangingPunct="1">
      <a:defRPr kern="1200">
        <a:solidFill>
          <a:schemeClr val="tx1"/>
        </a:solidFill>
        <a:latin typeface="Tahoma" charset="0"/>
        <a:ea typeface="+mn-ea"/>
        <a:cs typeface="Tahoma" charset="0"/>
      </a:defRPr>
    </a:lvl6pPr>
    <a:lvl7pPr marL="2743200" algn="l" defTabSz="914400" rtl="0" eaLnBrk="1" latinLnBrk="0" hangingPunct="1">
      <a:defRPr kern="1200">
        <a:solidFill>
          <a:schemeClr val="tx1"/>
        </a:solidFill>
        <a:latin typeface="Tahoma" charset="0"/>
        <a:ea typeface="+mn-ea"/>
        <a:cs typeface="Tahoma" charset="0"/>
      </a:defRPr>
    </a:lvl7pPr>
    <a:lvl8pPr marL="3200400" algn="l" defTabSz="914400" rtl="0" eaLnBrk="1" latinLnBrk="0" hangingPunct="1">
      <a:defRPr kern="1200">
        <a:solidFill>
          <a:schemeClr val="tx1"/>
        </a:solidFill>
        <a:latin typeface="Tahoma" charset="0"/>
        <a:ea typeface="+mn-ea"/>
        <a:cs typeface="Tahoma" charset="0"/>
      </a:defRPr>
    </a:lvl8pPr>
    <a:lvl9pPr marL="3657600" algn="l" defTabSz="914400" rtl="0" eaLnBrk="1" latinLnBrk="0" hangingPunct="1">
      <a:defRPr kern="1200">
        <a:solidFill>
          <a:schemeClr val="tx1"/>
        </a:solidFill>
        <a:latin typeface="Tahoma" charset="0"/>
        <a:ea typeface="+mn-ea"/>
        <a:cs typeface="Tahom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724" autoAdjust="0"/>
  </p:normalViewPr>
  <p:slideViewPr>
    <p:cSldViewPr>
      <p:cViewPr>
        <p:scale>
          <a:sx n="80" d="100"/>
          <a:sy n="80" d="100"/>
        </p:scale>
        <p:origin x="-75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ahoma" charset="0"/>
                <a:cs typeface="+mn-cs"/>
              </a:defRPr>
            </a:lvl1pPr>
          </a:lstStyle>
          <a:p>
            <a:pPr>
              <a:defRPr/>
            </a:pPr>
            <a:endParaRPr lang="en-US"/>
          </a:p>
        </p:txBody>
      </p:sp>
      <p:sp>
        <p:nvSpPr>
          <p:cNvPr id="768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ahoma" charset="0"/>
                <a:cs typeface="+mn-cs"/>
              </a:defRPr>
            </a:lvl1pPr>
          </a:lstStyle>
          <a:p>
            <a:pPr>
              <a:defRPr/>
            </a:pPr>
            <a:endParaRPr lang="en-US"/>
          </a:p>
        </p:txBody>
      </p:sp>
      <p:sp>
        <p:nvSpPr>
          <p:cNvPr id="768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ahoma" charset="0"/>
                <a:cs typeface="+mn-cs"/>
              </a:defRPr>
            </a:lvl1pPr>
          </a:lstStyle>
          <a:p>
            <a:pPr>
              <a:defRPr/>
            </a:pPr>
            <a:endParaRPr lang="en-US"/>
          </a:p>
        </p:txBody>
      </p:sp>
      <p:sp>
        <p:nvSpPr>
          <p:cNvPr id="768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ahoma" charset="0"/>
                <a:cs typeface="+mn-cs"/>
              </a:defRPr>
            </a:lvl1pPr>
          </a:lstStyle>
          <a:p>
            <a:pPr>
              <a:defRPr/>
            </a:pPr>
            <a:fld id="{99C40211-A76C-421F-9E0D-72A832E10C61}" type="slidenum">
              <a:rPr lang="en-US"/>
              <a:pPr>
                <a:defRPr/>
              </a:pPr>
              <a:t>‹#›</a:t>
            </a:fld>
            <a:endParaRPr lang="en-US"/>
          </a:p>
        </p:txBody>
      </p:sp>
    </p:spTree>
    <p:extLst>
      <p:ext uri="{BB962C8B-B14F-4D97-AF65-F5344CB8AC3E}">
        <p14:creationId xmlns:p14="http://schemas.microsoft.com/office/powerpoint/2010/main" xmlns="" val="1704119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ahoma" charset="0"/>
                <a:cs typeface="+mn-cs"/>
              </a:defRPr>
            </a:lvl1pPr>
          </a:lstStyle>
          <a:p>
            <a:pPr>
              <a:defRPr/>
            </a:pPr>
            <a:endParaRPr lang="en-US"/>
          </a:p>
        </p:txBody>
      </p:sp>
      <p:sp>
        <p:nvSpPr>
          <p:cNvPr id="737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ahoma" charset="0"/>
                <a:cs typeface="+mn-cs"/>
              </a:defRPr>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ahoma" charset="0"/>
                <a:cs typeface="+mn-cs"/>
              </a:defRPr>
            </a:lvl1pPr>
          </a:lstStyle>
          <a:p>
            <a:pPr>
              <a:defRPr/>
            </a:pPr>
            <a:endParaRPr lang="en-US"/>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ahoma" charset="0"/>
                <a:cs typeface="+mn-cs"/>
              </a:defRPr>
            </a:lvl1pPr>
          </a:lstStyle>
          <a:p>
            <a:pPr>
              <a:defRPr/>
            </a:pPr>
            <a:fld id="{DD0C2DDD-7CA9-4920-B6CF-7976CDF35818}" type="slidenum">
              <a:rPr lang="en-US"/>
              <a:pPr>
                <a:defRPr/>
              </a:pPr>
              <a:t>‹#›</a:t>
            </a:fld>
            <a:endParaRPr lang="en-US"/>
          </a:p>
        </p:txBody>
      </p:sp>
    </p:spTree>
    <p:extLst>
      <p:ext uri="{BB962C8B-B14F-4D97-AF65-F5344CB8AC3E}">
        <p14:creationId xmlns:p14="http://schemas.microsoft.com/office/powerpoint/2010/main" xmlns="" val="10545934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charset="0"/>
        <a:ea typeface="+mn-ea"/>
        <a:cs typeface="+mn-cs"/>
      </a:defRPr>
    </a:lvl1pPr>
    <a:lvl2pPr marL="457200" algn="l" rtl="0" eaLnBrk="0" fontAlgn="base" hangingPunct="0">
      <a:spcBef>
        <a:spcPct val="30000"/>
      </a:spcBef>
      <a:spcAft>
        <a:spcPct val="0"/>
      </a:spcAft>
      <a:defRPr sz="1200" kern="1200">
        <a:solidFill>
          <a:schemeClr val="tx1"/>
        </a:solidFill>
        <a:latin typeface="Tahoma" charset="0"/>
        <a:ea typeface="+mn-ea"/>
        <a:cs typeface="+mn-cs"/>
      </a:defRPr>
    </a:lvl2pPr>
    <a:lvl3pPr marL="914400" algn="l" rtl="0" eaLnBrk="0" fontAlgn="base" hangingPunct="0">
      <a:spcBef>
        <a:spcPct val="30000"/>
      </a:spcBef>
      <a:spcAft>
        <a:spcPct val="0"/>
      </a:spcAft>
      <a:defRPr sz="1200" kern="1200">
        <a:solidFill>
          <a:schemeClr val="tx1"/>
        </a:solidFill>
        <a:latin typeface="Tahoma" charset="0"/>
        <a:ea typeface="+mn-ea"/>
        <a:cs typeface="+mn-cs"/>
      </a:defRPr>
    </a:lvl3pPr>
    <a:lvl4pPr marL="1371600" algn="l" rtl="0" eaLnBrk="0" fontAlgn="base" hangingPunct="0">
      <a:spcBef>
        <a:spcPct val="30000"/>
      </a:spcBef>
      <a:spcAft>
        <a:spcPct val="0"/>
      </a:spcAft>
      <a:defRPr sz="1200" kern="1200">
        <a:solidFill>
          <a:schemeClr val="tx1"/>
        </a:solidFill>
        <a:latin typeface="Tahoma" charset="0"/>
        <a:ea typeface="+mn-ea"/>
        <a:cs typeface="+mn-cs"/>
      </a:defRPr>
    </a:lvl4pPr>
    <a:lvl5pPr marL="1828800" algn="l" rtl="0" eaLnBrk="0" fontAlgn="base" hangingPunct="0">
      <a:spcBef>
        <a:spcPct val="30000"/>
      </a:spcBef>
      <a:spcAft>
        <a:spcPct val="0"/>
      </a:spcAft>
      <a:defRPr sz="1200" kern="1200">
        <a:solidFill>
          <a:schemeClr val="tx1"/>
        </a:solidFill>
        <a:latin typeface="Tahoma"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229600" cy="4343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0B013EC-D5ED-4CE2-ACD9-D4DDAA5645E7}" type="datetime1">
              <a:rPr lang="en-US" smtClean="0"/>
              <a:pPr>
                <a:defRPr/>
              </a:pPr>
              <a:t>3/16/2012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4A8F7C4-E899-4527-AE9E-1D923ECC0326}" type="slidenum">
              <a:rPr lang="en-US" smtClean="0"/>
              <a:pPr>
                <a:defRPr/>
              </a:pPr>
              <a:t>‹#›</a:t>
            </a:fld>
            <a:endParaRPr lang="en-US"/>
          </a:p>
        </p:txBody>
      </p:sp>
      <p:pic>
        <p:nvPicPr>
          <p:cNvPr id="7" name="Picture 4"/>
          <p:cNvPicPr>
            <a:picLocks noChangeAspect="1" noChangeArrowheads="1"/>
          </p:cNvPicPr>
          <p:nvPr/>
        </p:nvPicPr>
        <p:blipFill>
          <a:blip r:embed="rId2" cstate="print"/>
          <a:srcRect/>
          <a:stretch>
            <a:fillRect/>
          </a:stretch>
        </p:blipFill>
        <p:spPr bwMode="auto">
          <a:xfrm>
            <a:off x="0" y="5791200"/>
            <a:ext cx="9144000" cy="79169"/>
          </a:xfrm>
          <a:prstGeom prst="rect">
            <a:avLst/>
          </a:prstGeom>
          <a:noFill/>
          <a:ln w="9525">
            <a:noFill/>
            <a:miter lim="800000"/>
            <a:headEnd/>
            <a:tailEnd/>
          </a:ln>
          <a:effectLst/>
        </p:spPr>
      </p:pic>
      <p:sp>
        <p:nvSpPr>
          <p:cNvPr id="8"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4338A78-5C24-4007-9AFC-F23544AAD578}" type="datetime1">
              <a:rPr lang="en-US" smtClean="0"/>
              <a:pPr>
                <a:defRPr/>
              </a:pPr>
              <a:t>3/16/2012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07D7CE2-2817-4C75-98BB-E8C637ABDA9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0"/>
            <a:ext cx="8229600" cy="4343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45312B1-A219-4966-B179-026C3EB4B630}" type="datetime1">
              <a:rPr lang="en-US" smtClean="0"/>
              <a:pPr>
                <a:defRPr/>
              </a:pPr>
              <a:t>3/16/2012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79C0F6E-BCF7-45F3-BF7C-3A3E30A6FA03}"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53CC8AE4-64B8-4C3F-9055-D018A7F28BBB}" type="datetime1">
              <a:rPr lang="en-US" smtClean="0"/>
              <a:pPr>
                <a:defRPr/>
              </a:pPr>
              <a:t>3/16/2012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660DADF-DD10-4205-988B-35DAB85711D9}"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46063" y="930275"/>
            <a:ext cx="8212137" cy="533241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225AC05-1711-4CAD-B667-68E192124841}" type="datetime1">
              <a:rPr lang="en-US" smtClean="0"/>
              <a:pPr>
                <a:defRPr/>
              </a:pPr>
              <a:t>3/16/2012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3CEEDC-4713-490A-B644-AF47F2E86A8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47184842-91AB-4C37-92AE-A58EEF2AC3FD}" type="datetime1">
              <a:rPr lang="en-US" smtClean="0"/>
              <a:pPr>
                <a:defRPr/>
              </a:pPr>
              <a:t>3/16/2012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BD96BC9-AAB4-4D03-BD28-54A069A8688E}" type="slidenum">
              <a:rPr lang="en-US" smtClean="0"/>
              <a:pPr>
                <a:defRPr/>
              </a:pPr>
              <a:t>‹#›</a:t>
            </a:fld>
            <a:endParaRPr lang="en-US"/>
          </a:p>
        </p:txBody>
      </p:sp>
      <p:pic>
        <p:nvPicPr>
          <p:cNvPr id="7" name="Picture 3"/>
          <p:cNvPicPr>
            <a:picLocks noChangeAspect="1" noChangeArrowheads="1"/>
          </p:cNvPicPr>
          <p:nvPr/>
        </p:nvPicPr>
        <p:blipFill>
          <a:blip r:embed="rId2" cstate="print"/>
          <a:srcRect/>
          <a:stretch>
            <a:fillRect/>
          </a:stretch>
        </p:blipFill>
        <p:spPr bwMode="auto">
          <a:xfrm>
            <a:off x="0" y="5829300"/>
            <a:ext cx="9144000" cy="1028700"/>
          </a:xfrm>
          <a:prstGeom prst="rect">
            <a:avLst/>
          </a:prstGeom>
          <a:noFill/>
          <a:ln w="9525">
            <a:noFill/>
            <a:miter lim="800000"/>
            <a:headEnd/>
            <a:tailEnd/>
          </a:ln>
          <a:effectLst/>
        </p:spPr>
      </p:pic>
      <p:pic>
        <p:nvPicPr>
          <p:cNvPr id="8" name="Picture 151" descr="npo000007"/>
          <p:cNvPicPr>
            <a:picLocks noChangeAspect="1" noChangeArrowheads="1"/>
          </p:cNvPicPr>
          <p:nvPr/>
        </p:nvPicPr>
        <p:blipFill>
          <a:blip r:embed="rId3" cstate="print"/>
          <a:srcRect/>
          <a:stretch>
            <a:fillRect/>
          </a:stretch>
        </p:blipFill>
        <p:spPr bwMode="auto">
          <a:xfrm>
            <a:off x="0" y="5867400"/>
            <a:ext cx="9144000" cy="990600"/>
          </a:xfrm>
          <a:prstGeom prst="rect">
            <a:avLst/>
          </a:prstGeom>
          <a:noFill/>
          <a:ln w="9525" algn="ctr">
            <a:noFill/>
            <a:miter lim="800000"/>
            <a:headEnd/>
            <a:tailEnd/>
          </a:ln>
        </p:spPr>
      </p:pic>
      <p:pic>
        <p:nvPicPr>
          <p:cNvPr id="9" name="Picture 4"/>
          <p:cNvPicPr>
            <a:picLocks noChangeAspect="1" noChangeArrowheads="1"/>
          </p:cNvPicPr>
          <p:nvPr/>
        </p:nvPicPr>
        <p:blipFill>
          <a:blip r:embed="rId4" cstate="print"/>
          <a:srcRect/>
          <a:stretch>
            <a:fillRect/>
          </a:stretch>
        </p:blipFill>
        <p:spPr bwMode="auto">
          <a:xfrm>
            <a:off x="0" y="5791200"/>
            <a:ext cx="9144000" cy="79169"/>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B342065A-F7BB-4D62-BEDA-0B3AF8DE2852}" type="datetime1">
              <a:rPr lang="en-US" smtClean="0"/>
              <a:pPr>
                <a:defRPr/>
              </a:pPr>
              <a:t>3/16/2012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BD96BC9-AAB4-4D03-BD28-54A069A8688E}"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CE7947F8-C0DA-4A8B-8F68-F872C655979D}" type="datetime1">
              <a:rPr lang="en-US" smtClean="0"/>
              <a:pPr>
                <a:defRPr/>
              </a:pPr>
              <a:t>3/16/2012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3D97CE3-BC99-4128-B354-D1F21CB34D4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A28E9E8-F07D-4667-8621-C1F7529AC12A}" type="datetime1">
              <a:rPr lang="en-US" smtClean="0"/>
              <a:pPr>
                <a:defRPr/>
              </a:pPr>
              <a:t>3/16/2012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AEDCB50-1C9E-4134-B322-8A52F0183A01}"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6A990DAB-49AB-408B-87D3-7A022F116682}" type="datetime1">
              <a:rPr lang="en-US" smtClean="0"/>
              <a:pPr>
                <a:defRPr/>
              </a:pPr>
              <a:t>3/16/2012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7AA8B18-6B68-4499-BA4D-43A8037B6C7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1AA83766-F97D-4D9F-85C9-C4BDD5A5A3D7}" type="datetime1">
              <a:rPr lang="en-US" smtClean="0"/>
              <a:pPr>
                <a:defRPr/>
              </a:pPr>
              <a:t>3/16/2012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E114CB8-C779-472B-9719-D9DCC19C64B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4908069-EC92-4CA3-B126-0FDF283E5528}" type="datetime1">
              <a:rPr lang="en-US" smtClean="0"/>
              <a:pPr>
                <a:defRPr/>
              </a:pPr>
              <a:t>3/16/2012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456F5C4-8FA0-476C-A9E1-A474A5693245}"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0D714A3-EE87-44A8-8088-2208F5E41F1B}" type="datetime1">
              <a:rPr lang="en-US" smtClean="0"/>
              <a:pPr>
                <a:defRPr/>
              </a:pPr>
              <a:t>3/16/2012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5B54413-12A3-42F8-9521-F1A549A43F17}"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5BA59A1-E323-4B7B-A3BE-55F32A783D89}" type="datetime1">
              <a:rPr lang="en-US" smtClean="0"/>
              <a:pPr>
                <a:defRPr/>
              </a:pPr>
              <a:t>3/16/2012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BD96BC9-AAB4-4D03-BD28-54A069A8688E}" type="slidenum">
              <a:rPr lang="en-US" smtClean="0"/>
              <a:pPr>
                <a:defRPr/>
              </a:pPr>
              <a:t>‹#›</a:t>
            </a:fld>
            <a:endParaRPr lang="en-US"/>
          </a:p>
        </p:txBody>
      </p:sp>
      <p:pic>
        <p:nvPicPr>
          <p:cNvPr id="8" name="Picture 151" descr="npo000007"/>
          <p:cNvPicPr>
            <a:picLocks noChangeAspect="1" noChangeArrowheads="1"/>
          </p:cNvPicPr>
          <p:nvPr/>
        </p:nvPicPr>
        <p:blipFill>
          <a:blip r:embed="rId15" cstate="print"/>
          <a:srcRect/>
          <a:stretch>
            <a:fillRect/>
          </a:stretch>
        </p:blipFill>
        <p:spPr bwMode="auto">
          <a:xfrm>
            <a:off x="0" y="5867400"/>
            <a:ext cx="9144000" cy="990600"/>
          </a:xfrm>
          <a:prstGeom prst="rect">
            <a:avLst/>
          </a:prstGeom>
          <a:noFill/>
          <a:ln w="9525" algn="ctr">
            <a:noFill/>
            <a:miter lim="800000"/>
            <a:headEnd/>
            <a:tailEnd/>
          </a:ln>
        </p:spPr>
      </p:pic>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r>
              <a:rPr lang="en-US" sz="3600" b="1" dirty="0" smtClean="0">
                <a:ea typeface="Calibri" pitchFamily="34" charset="0"/>
                <a:cs typeface="Times New Roman" pitchFamily="18" charset="0"/>
              </a:rPr>
              <a:t>Impact </a:t>
            </a:r>
            <a:r>
              <a:rPr lang="en-US" sz="3600" b="1" dirty="0">
                <a:ea typeface="Calibri" pitchFamily="34" charset="0"/>
                <a:cs typeface="Times New Roman" pitchFamily="18" charset="0"/>
              </a:rPr>
              <a:t>Evaluation </a:t>
            </a:r>
            <a:r>
              <a:rPr lang="en-US" sz="3600" b="1" dirty="0" smtClean="0">
                <a:ea typeface="Calibri" pitchFamily="34" charset="0"/>
                <a:cs typeface="Times New Roman" pitchFamily="18" charset="0"/>
              </a:rPr>
              <a:t>of Ethiopia’s Productive Safety Nets Program 2010</a:t>
            </a:r>
            <a:br>
              <a:rPr lang="en-US" sz="3600" b="1" dirty="0" smtClean="0">
                <a:ea typeface="Calibri" pitchFamily="34" charset="0"/>
                <a:cs typeface="Times New Roman" pitchFamily="18" charset="0"/>
              </a:rPr>
            </a:br>
            <a:r>
              <a:rPr lang="en-US" sz="3600" b="1" dirty="0">
                <a:ea typeface="Calibri" pitchFamily="34" charset="0"/>
                <a:cs typeface="Times New Roman" pitchFamily="18" charset="0"/>
              </a:rPr>
              <a:t/>
            </a:r>
            <a:br>
              <a:rPr lang="en-US" sz="3600" b="1" dirty="0">
                <a:ea typeface="Calibri" pitchFamily="34" charset="0"/>
                <a:cs typeface="Times New Roman" pitchFamily="18" charset="0"/>
              </a:rPr>
            </a:br>
            <a:r>
              <a:rPr lang="en-US" dirty="0"/>
              <a:t/>
            </a:r>
            <a:br>
              <a:rPr lang="en-US" dirty="0"/>
            </a:br>
            <a:endParaRPr lang="en-US" b="1" dirty="0"/>
          </a:p>
        </p:txBody>
      </p:sp>
      <p:sp>
        <p:nvSpPr>
          <p:cNvPr id="2" name="Content Placeholder 1"/>
          <p:cNvSpPr>
            <a:spLocks noGrp="1"/>
          </p:cNvSpPr>
          <p:nvPr>
            <p:ph sz="half" idx="1"/>
          </p:nvPr>
        </p:nvSpPr>
        <p:spPr/>
        <p:txBody>
          <a:bodyPr/>
          <a:lstStyle/>
          <a:p>
            <a:pPr marL="0" indent="0">
              <a:buNone/>
            </a:pPr>
            <a:endParaRPr lang="en-US" sz="2000" dirty="0" smtClean="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r>
              <a:rPr lang="en-US" sz="2000" dirty="0" smtClean="0"/>
              <a:t>Guush Berhane </a:t>
            </a:r>
          </a:p>
          <a:p>
            <a:pPr marL="0" indent="0">
              <a:buNone/>
            </a:pPr>
            <a:r>
              <a:rPr lang="en-US" sz="2000" dirty="0" smtClean="0"/>
              <a:t>John Hoddinott</a:t>
            </a:r>
          </a:p>
          <a:p>
            <a:pPr marL="0" indent="0">
              <a:buNone/>
            </a:pPr>
            <a:r>
              <a:rPr lang="en-US" sz="2000" dirty="0" smtClean="0"/>
              <a:t>Neha Kumar </a:t>
            </a:r>
          </a:p>
          <a:p>
            <a:pPr marL="0" indent="0">
              <a:buNone/>
            </a:pPr>
            <a:r>
              <a:rPr lang="en-US" sz="2000" dirty="0" smtClean="0"/>
              <a:t>Alemayehu Seyoum Taffesse</a:t>
            </a:r>
          </a:p>
          <a:p>
            <a:pPr marL="0" indent="0">
              <a:buNone/>
            </a:pPr>
            <a:r>
              <a:rPr lang="en-US" dirty="0" smtClean="0"/>
              <a:t>IFPRI</a:t>
            </a:r>
          </a:p>
        </p:txBody>
      </p:sp>
      <p:sp>
        <p:nvSpPr>
          <p:cNvPr id="5" name="Content Placeholder 4"/>
          <p:cNvSpPr>
            <a:spLocks noGrp="1"/>
          </p:cNvSpPr>
          <p:nvPr>
            <p:ph sz="half" idx="2"/>
          </p:nvPr>
        </p:nvSpPr>
        <p:spPr/>
        <p:txBody>
          <a:bodyPr/>
          <a:lstStyle/>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2000" b="1" dirty="0" smtClean="0"/>
              <a:t>BASIS/USAID September 30, 2011</a:t>
            </a:r>
            <a:endParaRPr lang="en-US" sz="2000" b="1"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p:txBody>
      </p:sp>
      <p:sp>
        <p:nvSpPr>
          <p:cNvPr id="3" name="Rectangle 2"/>
          <p:cNvSpPr/>
          <p:nvPr/>
        </p:nvSpPr>
        <p:spPr>
          <a:xfrm>
            <a:off x="2286000" y="2998113"/>
            <a:ext cx="4572000" cy="830997"/>
          </a:xfrm>
          <a:prstGeom prst="rect">
            <a:avLst/>
          </a:prstGeom>
        </p:spPr>
        <p:txBody>
          <a:bodyPr>
            <a:spAutoFit/>
          </a:bodyPr>
          <a:lstStyle/>
          <a:p>
            <a:pPr lvl="0" algn="ctr"/>
            <a:endParaRPr lang="en-US" sz="2400" b="1" dirty="0" smtClean="0">
              <a:latin typeface="+mn-lt"/>
              <a:cs typeface="Times New Roman" pitchFamily="18" charset="0"/>
            </a:endParaRPr>
          </a:p>
          <a:p>
            <a:pPr lvl="0" algn="ctr"/>
            <a:endParaRPr lang="en-US" sz="2400" dirty="0" smtClean="0">
              <a:latin typeface="+mn-lt"/>
            </a:endParaRPr>
          </a:p>
        </p:txBody>
      </p:sp>
      <p:sp>
        <p:nvSpPr>
          <p:cNvPr id="6" name="Slide Number Placeholder 5"/>
          <p:cNvSpPr>
            <a:spLocks noGrp="1"/>
          </p:cNvSpPr>
          <p:nvPr>
            <p:ph type="sldNum" sz="quarter" idx="12"/>
          </p:nvPr>
        </p:nvSpPr>
        <p:spPr/>
        <p:txBody>
          <a:bodyPr/>
          <a:lstStyle/>
          <a:p>
            <a:pPr>
              <a:defRPr/>
            </a:pPr>
            <a:fld id="{AAEDCB50-1C9E-4134-B322-8A52F0183A01}" type="slidenum">
              <a:rPr lang="en-US" smtClean="0"/>
              <a:pPr>
                <a:defRPr/>
              </a:pPr>
              <a:t>1</a:t>
            </a:fld>
            <a:endParaRPr lang="en-US"/>
          </a:p>
        </p:txBody>
      </p:sp>
      <p:sp>
        <p:nvSpPr>
          <p:cNvPr id="7" name="Footer Placeholder 6"/>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Data</a:t>
            </a:r>
            <a:endParaRPr lang="en-US" sz="2400" dirty="0"/>
          </a:p>
        </p:txBody>
      </p:sp>
      <p:sp>
        <p:nvSpPr>
          <p:cNvPr id="3" name="Content Placeholder 2"/>
          <p:cNvSpPr>
            <a:spLocks noGrp="1"/>
          </p:cNvSpPr>
          <p:nvPr>
            <p:ph idx="1"/>
          </p:nvPr>
        </p:nvSpPr>
        <p:spPr>
          <a:xfrm>
            <a:off x="381000" y="838200"/>
            <a:ext cx="8229600" cy="5029200"/>
          </a:xfrm>
        </p:spPr>
        <p:txBody>
          <a:bodyPr/>
          <a:lstStyle/>
          <a:p>
            <a:r>
              <a:rPr lang="en-US" sz="2000" dirty="0" smtClean="0"/>
              <a:t>The first large-scale PSNP evaluation  survey was fielded in 2006. Its design was based on discussions by relevant Government of Ethiopia actors (FSCB/FSCD, CSA) and donors with technical support from IFPRI. </a:t>
            </a:r>
            <a:r>
              <a:rPr lang="en-GB" sz="2000" dirty="0" smtClean="0"/>
              <a:t>The </a:t>
            </a:r>
            <a:r>
              <a:rPr lang="en-GB" sz="2000" dirty="0"/>
              <a:t>sample is representative of chronically food insecure </a:t>
            </a:r>
            <a:r>
              <a:rPr lang="en-GB" sz="2000" dirty="0" err="1"/>
              <a:t>woredas</a:t>
            </a:r>
            <a:r>
              <a:rPr lang="en-GB" sz="2000" dirty="0"/>
              <a:t> at the regional level as of April </a:t>
            </a:r>
            <a:r>
              <a:rPr lang="en-GB" sz="2000" dirty="0" smtClean="0"/>
              <a:t>2006.</a:t>
            </a:r>
          </a:p>
          <a:p>
            <a:pPr marL="0" indent="0">
              <a:buNone/>
            </a:pPr>
            <a:endParaRPr lang="en-GB" sz="2000" dirty="0" smtClean="0"/>
          </a:p>
          <a:p>
            <a:r>
              <a:rPr lang="en-GB" sz="2000" dirty="0" smtClean="0"/>
              <a:t>Regions covered- </a:t>
            </a:r>
            <a:r>
              <a:rPr lang="en-GB" sz="2000" dirty="0" err="1" smtClean="0"/>
              <a:t>Tigray</a:t>
            </a:r>
            <a:r>
              <a:rPr lang="en-GB" sz="2000" dirty="0" smtClean="0"/>
              <a:t>, </a:t>
            </a:r>
            <a:r>
              <a:rPr lang="en-GB" sz="2000" dirty="0" err="1" smtClean="0"/>
              <a:t>Amhara</a:t>
            </a:r>
            <a:r>
              <a:rPr lang="en-GB" sz="2000" dirty="0" smtClean="0"/>
              <a:t>, </a:t>
            </a:r>
            <a:r>
              <a:rPr lang="en-GB" sz="2000" dirty="0" err="1" smtClean="0"/>
              <a:t>Oromiya</a:t>
            </a:r>
            <a:r>
              <a:rPr lang="en-GB" sz="2000" dirty="0" smtClean="0"/>
              <a:t> and SNNPR</a:t>
            </a:r>
          </a:p>
          <a:p>
            <a:pPr marL="0" indent="0">
              <a:buNone/>
            </a:pPr>
            <a:endParaRPr lang="en-GB" sz="2000" dirty="0" smtClean="0"/>
          </a:p>
          <a:p>
            <a:r>
              <a:rPr lang="en-GB" sz="2000" dirty="0" smtClean="0"/>
              <a:t>Panel of  3700 households surveyed in 2006, 2008 and 2010</a:t>
            </a:r>
          </a:p>
          <a:p>
            <a:pPr marL="0" indent="0">
              <a:buNone/>
            </a:pPr>
            <a:endParaRPr lang="en-GB" sz="2000" dirty="0" smtClean="0"/>
          </a:p>
          <a:p>
            <a:r>
              <a:rPr lang="en-GB" sz="2000" dirty="0" smtClean="0"/>
              <a:t>Survey timing across rounds have been comparable</a:t>
            </a:r>
          </a:p>
          <a:p>
            <a:pPr marL="0" indent="0">
              <a:buNone/>
            </a:pPr>
            <a:endParaRPr lang="en-GB" sz="2000" dirty="0" smtClean="0"/>
          </a:p>
          <a:p>
            <a:r>
              <a:rPr lang="en-US" sz="2000" dirty="0"/>
              <a:t>Attrition is 2.5 percent per year; average by international standards for panel data collection. Attrition is </a:t>
            </a:r>
            <a:r>
              <a:rPr lang="en-US" sz="2000" dirty="0" smtClean="0"/>
              <a:t>basically random.</a:t>
            </a:r>
            <a:endParaRPr lang="en-US" sz="2000" dirty="0"/>
          </a:p>
          <a:p>
            <a:pPr marL="0" indent="0">
              <a:buNone/>
            </a:pPr>
            <a:endParaRPr lang="en-GB" sz="2000" dirty="0" smtClean="0"/>
          </a:p>
          <a:p>
            <a:endParaRPr lang="en-GB" sz="2000" dirty="0" smtClean="0"/>
          </a:p>
          <a:p>
            <a:endParaRPr lang="en-GB" sz="2000" dirty="0" smtClean="0"/>
          </a:p>
          <a:p>
            <a:endParaRPr lang="en-GB" sz="2000" dirty="0" smtClean="0"/>
          </a:p>
          <a:p>
            <a:endParaRPr lang="en-US" sz="2000" dirty="0"/>
          </a:p>
          <a:p>
            <a:endParaRPr lang="en-US" sz="2000" dirty="0" smtClean="0"/>
          </a:p>
          <a:p>
            <a:endParaRPr lang="en-US"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 y="274638"/>
            <a:ext cx="8077200" cy="639762"/>
          </a:xfrm>
          <a:prstGeom prst="rect">
            <a:avLst/>
          </a:prstGeom>
        </p:spPr>
        <p:txBody>
          <a:bodyPr/>
          <a:lstStyle/>
          <a:p>
            <a:r>
              <a:rPr lang="en-US" sz="2400" b="1" dirty="0" smtClean="0"/>
              <a:t>s</a:t>
            </a:r>
            <a:endParaRPr lang="en-US" sz="2400" b="1" dirty="0"/>
          </a:p>
        </p:txBody>
      </p:sp>
      <p:pic>
        <p:nvPicPr>
          <p:cNvPr id="12" name="Picture 11" descr="D:\Ethiopia\PSNP_2010\descriptive report\psnp_GushMarch2011.JPG"/>
          <p:cNvPicPr/>
          <p:nvPr/>
        </p:nvPicPr>
        <p:blipFill>
          <a:blip r:embed="rId2" cstate="print"/>
          <a:srcRect/>
          <a:stretch>
            <a:fillRect/>
          </a:stretch>
        </p:blipFill>
        <p:spPr bwMode="auto">
          <a:xfrm>
            <a:off x="0" y="304800"/>
            <a:ext cx="8915400" cy="65532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pPr>
              <a:defRPr/>
            </a:pPr>
            <a:fld id="{A456F5C4-8FA0-476C-A9E1-A474A5693245}" type="slidenum">
              <a:rPr lang="en-US" smtClean="0"/>
              <a:pPr>
                <a:defRPr/>
              </a:pPr>
              <a:t>11</a:t>
            </a:fld>
            <a:endParaRPr lang="en-US"/>
          </a:p>
        </p:txBody>
      </p:sp>
      <p:sp>
        <p:nvSpPr>
          <p:cNvPr id="4" name="Footer Placeholder 3"/>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838200"/>
            <a:ext cx="8229600" cy="5029200"/>
          </a:xfrm>
        </p:spPr>
        <p:txBody>
          <a:bodyPr/>
          <a:lstStyle/>
          <a:p>
            <a:r>
              <a:rPr lang="en-US" sz="2000" dirty="0" smtClean="0"/>
              <a:t>The 2006, 2008 and 2010 surveys give us </a:t>
            </a:r>
            <a:r>
              <a:rPr lang="en-US" sz="2000" b="1" dirty="0" smtClean="0"/>
              <a:t>payments data </a:t>
            </a:r>
            <a:r>
              <a:rPr lang="en-US" sz="2000" dirty="0" smtClean="0"/>
              <a:t>(cash and in-kind) for the following periods:</a:t>
            </a:r>
          </a:p>
          <a:p>
            <a:pPr lvl="1"/>
            <a:r>
              <a:rPr lang="en-US" sz="1800" dirty="0" smtClean="0"/>
              <a:t>January - May 2006</a:t>
            </a:r>
          </a:p>
          <a:p>
            <a:pPr lvl="1"/>
            <a:r>
              <a:rPr lang="en-US" sz="1800" dirty="0" smtClean="0"/>
              <a:t>January 2007 – May 2008</a:t>
            </a:r>
          </a:p>
          <a:p>
            <a:pPr lvl="1"/>
            <a:r>
              <a:rPr lang="en-US" sz="1800" dirty="0" smtClean="0"/>
              <a:t>January 2009 – May 2010. </a:t>
            </a:r>
            <a:endParaRPr lang="en-US" sz="1600" dirty="0" smtClean="0"/>
          </a:p>
          <a:p>
            <a:r>
              <a:rPr lang="en-US" sz="2000" dirty="0" smtClean="0"/>
              <a:t>We </a:t>
            </a:r>
            <a:r>
              <a:rPr lang="en-US" sz="2000" b="1" dirty="0" smtClean="0"/>
              <a:t>value in-kind transfers </a:t>
            </a:r>
            <a:r>
              <a:rPr lang="en-US" sz="2000" dirty="0" smtClean="0"/>
              <a:t>at prevailing (local) market prices and add these values to cash payments received to generate the amount of total payments received over this period. </a:t>
            </a:r>
          </a:p>
          <a:p>
            <a:r>
              <a:rPr lang="en-US" sz="2000" dirty="0"/>
              <a:t>To </a:t>
            </a:r>
            <a:r>
              <a:rPr lang="en-US" sz="2000" b="1" dirty="0"/>
              <a:t>account for inflation</a:t>
            </a:r>
            <a:r>
              <a:rPr lang="en-US" sz="2000" dirty="0"/>
              <a:t>, we deflate transfers by regional Consumer Price Indices (CPI) so that all transfers are expressed in June 2006 Birr.</a:t>
            </a:r>
          </a:p>
          <a:p>
            <a:r>
              <a:rPr lang="en-US" sz="2000" dirty="0" smtClean="0"/>
              <a:t>We </a:t>
            </a:r>
            <a:r>
              <a:rPr lang="en-US" sz="2000" b="1" dirty="0"/>
              <a:t>limit the sample</a:t>
            </a:r>
            <a:r>
              <a:rPr lang="en-US" sz="2000" dirty="0"/>
              <a:t> to households that have received PSNP payments for Public Works in at least two years between 2006 and 2010. This is appropriate given that the objective of the PSNP is to provide transfers to households on a multi-year basis.</a:t>
            </a:r>
          </a:p>
          <a:p>
            <a:endParaRPr lang="en-US" dirty="0"/>
          </a:p>
        </p:txBody>
      </p:sp>
      <p:sp>
        <p:nvSpPr>
          <p:cNvPr id="4" name="Title 3"/>
          <p:cNvSpPr>
            <a:spLocks noGrp="1"/>
          </p:cNvSpPr>
          <p:nvPr>
            <p:ph type="title"/>
          </p:nvPr>
        </p:nvSpPr>
        <p:spPr>
          <a:xfrm>
            <a:off x="457200" y="274638"/>
            <a:ext cx="8229600" cy="639762"/>
          </a:xfrm>
        </p:spPr>
        <p:txBody>
          <a:bodyPr/>
          <a:lstStyle/>
          <a:p>
            <a:r>
              <a:rPr lang="en-US" sz="2400" b="1" dirty="0" smtClean="0"/>
              <a:t>Some payment data issues</a:t>
            </a:r>
            <a:endParaRPr lang="en-US" sz="2400" b="1" dirty="0"/>
          </a:p>
        </p:txBody>
      </p:sp>
    </p:spTree>
    <p:extLst>
      <p:ext uri="{BB962C8B-B14F-4D97-AF65-F5344CB8AC3E}">
        <p14:creationId xmlns:p14="http://schemas.microsoft.com/office/powerpoint/2010/main" xmlns="" val="1442770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sz="2400" b="1" dirty="0" smtClean="0"/>
              <a:t>Distribution of PW payments: January 2006 – May 2010</a:t>
            </a:r>
            <a:br>
              <a:rPr lang="en-US" sz="2400" b="1" dirty="0" smtClean="0"/>
            </a:br>
            <a:r>
              <a:rPr lang="en-US" sz="2400" b="1" dirty="0" smtClean="0"/>
              <a:t>(real 2006 Birr)</a:t>
            </a:r>
            <a:endParaRPr lang="en-US" sz="2400" dirty="0"/>
          </a:p>
        </p:txBody>
      </p:sp>
      <p:pic>
        <p:nvPicPr>
          <p:cNvPr id="6" name="Content Placeholder 5"/>
          <p:cNvPicPr>
            <a:picLocks noGrp="1"/>
          </p:cNvPicPr>
          <p:nvPr>
            <p:ph idx="1"/>
          </p:nvPr>
        </p:nvPicPr>
        <p:blipFill>
          <a:blip r:embed="rId2" cstate="print"/>
          <a:srcRect/>
          <a:stretch>
            <a:fillRect/>
          </a:stretch>
        </p:blipFill>
        <p:spPr bwMode="auto">
          <a:xfrm>
            <a:off x="381000" y="1143000"/>
            <a:ext cx="8458200" cy="5181600"/>
          </a:xfrm>
          <a:prstGeom prst="rect">
            <a:avLst/>
          </a:prstGeom>
          <a:noFill/>
          <a:ln w="9525">
            <a:noFill/>
            <a:miter lim="800000"/>
            <a:headEnd/>
            <a:tailEnd/>
          </a:ln>
        </p:spPr>
      </p:pic>
    </p:spTree>
    <p:extLst>
      <p:ext uri="{BB962C8B-B14F-4D97-AF65-F5344CB8AC3E}">
        <p14:creationId xmlns:p14="http://schemas.microsoft.com/office/powerpoint/2010/main" xmlns="" val="1404252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Impact of public works payments</a:t>
            </a:r>
            <a:endParaRPr lang="en-US" sz="2400"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33D97CE3-BC99-4128-B354-D1F21CB34D4C}"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xmlns="" val="3636287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lstStyle/>
          <a:p>
            <a:r>
              <a:rPr lang="en-US" sz="2400" b="1" dirty="0" smtClean="0"/>
              <a:t>Dose-response function for Public Works transfers and changes in the food gap, 2006-2010</a:t>
            </a:r>
            <a:endParaRPr lang="en-US" sz="2400" dirty="0"/>
          </a:p>
        </p:txBody>
      </p:sp>
      <p:pic>
        <p:nvPicPr>
          <p:cNvPr id="6" name="Content Placeholder 5"/>
          <p:cNvPicPr>
            <a:picLocks noGrp="1"/>
          </p:cNvPicPr>
          <p:nvPr>
            <p:ph idx="1"/>
          </p:nvPr>
        </p:nvPicPr>
        <p:blipFill>
          <a:blip r:embed="rId2" cstate="print"/>
          <a:srcRect/>
          <a:stretch>
            <a:fillRect/>
          </a:stretch>
        </p:blipFill>
        <p:spPr bwMode="auto">
          <a:xfrm>
            <a:off x="381000" y="1143000"/>
            <a:ext cx="8534400" cy="5562600"/>
          </a:xfrm>
          <a:prstGeom prst="rect">
            <a:avLst/>
          </a:prstGeom>
          <a:noFill/>
          <a:ln w="9525">
            <a:noFill/>
            <a:miter lim="800000"/>
            <a:headEnd/>
            <a:tailEnd/>
          </a:ln>
        </p:spPr>
      </p:pic>
    </p:spTree>
    <p:extLst>
      <p:ext uri="{BB962C8B-B14F-4D97-AF65-F5344CB8AC3E}">
        <p14:creationId xmlns:p14="http://schemas.microsoft.com/office/powerpoint/2010/main" xmlns="" val="42761073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4070484559"/>
              </p:ext>
            </p:extLst>
          </p:nvPr>
        </p:nvGraphicFramePr>
        <p:xfrm>
          <a:off x="228600" y="1397000"/>
          <a:ext cx="8458200" cy="4394200"/>
        </p:xfrm>
        <a:graphic>
          <a:graphicData uri="http://schemas.openxmlformats.org/drawingml/2006/table">
            <a:tbl>
              <a:tblPr firstRow="1" bandRow="1">
                <a:tableStyleId>{5C22544A-7EE6-4342-B048-85BDC9FD1C3A}</a:tableStyleId>
              </a:tblPr>
              <a:tblGrid>
                <a:gridCol w="2819400"/>
                <a:gridCol w="2819400"/>
                <a:gridCol w="2819400"/>
              </a:tblGrid>
              <a:tr h="439420">
                <a:tc>
                  <a:txBody>
                    <a:bodyPr/>
                    <a:lstStyle/>
                    <a:p>
                      <a:pPr marL="0" marR="0" algn="ctr">
                        <a:spcBef>
                          <a:spcPts val="0"/>
                        </a:spcBef>
                        <a:spcAft>
                          <a:spcPts val="0"/>
                        </a:spcAft>
                      </a:pPr>
                      <a:r>
                        <a:rPr lang="en-US" sz="1800" dirty="0">
                          <a:latin typeface="Calibri"/>
                          <a:ea typeface="Calibri"/>
                          <a:cs typeface="Times New Roman"/>
                        </a:rPr>
                        <a:t>Transfer level</a:t>
                      </a:r>
                    </a:p>
                  </a:txBody>
                  <a:tcPr marL="68580" marR="68580" marT="0" marB="0" anchor="ctr"/>
                </a:tc>
                <a:tc>
                  <a:txBody>
                    <a:bodyPr/>
                    <a:lstStyle/>
                    <a:p>
                      <a:pPr marL="0" marR="0" algn="ctr">
                        <a:spcBef>
                          <a:spcPts val="0"/>
                        </a:spcBef>
                        <a:spcAft>
                          <a:spcPts val="0"/>
                        </a:spcAft>
                      </a:pPr>
                      <a:r>
                        <a:rPr lang="en-US" sz="1800" dirty="0" smtClean="0">
                          <a:latin typeface="Calibri"/>
                          <a:ea typeface="Calibri"/>
                          <a:cs typeface="Times New Roman"/>
                        </a:rPr>
                        <a:t>Food </a:t>
                      </a:r>
                      <a:r>
                        <a:rPr lang="en-US" sz="1800" dirty="0">
                          <a:latin typeface="Calibri"/>
                          <a:ea typeface="Calibri"/>
                          <a:cs typeface="Times New Roman"/>
                        </a:rPr>
                        <a:t>Gap</a:t>
                      </a:r>
                    </a:p>
                  </a:txBody>
                  <a:tcPr marL="68580" marR="68580" marT="0" marB="0" anchor="ctr"/>
                </a:tc>
                <a:tc>
                  <a:txBody>
                    <a:bodyPr/>
                    <a:lstStyle/>
                    <a:p>
                      <a:pPr marL="0" marR="0" algn="ctr">
                        <a:spcBef>
                          <a:spcPts val="0"/>
                        </a:spcBef>
                        <a:spcAft>
                          <a:spcPts val="0"/>
                        </a:spcAft>
                      </a:pPr>
                      <a:r>
                        <a:rPr lang="en-US" sz="1800" dirty="0" smtClean="0">
                          <a:latin typeface="Calibri"/>
                          <a:ea typeface="Calibri"/>
                          <a:cs typeface="Times New Roman"/>
                        </a:rPr>
                        <a:t>TLU</a:t>
                      </a:r>
                      <a:endParaRPr lang="en-US" sz="1800" dirty="0">
                        <a:latin typeface="Calibri"/>
                        <a:ea typeface="Calibri"/>
                        <a:cs typeface="Times New Roman"/>
                      </a:endParaRPr>
                    </a:p>
                  </a:txBody>
                  <a:tcPr marL="68580" marR="68580" marT="0" marB="0" anchor="ctr"/>
                </a:tc>
              </a:tr>
              <a:tr h="439420">
                <a:tc>
                  <a:txBody>
                    <a:bodyPr/>
                    <a:lstStyle/>
                    <a:p>
                      <a:pPr marL="0" marR="0" algn="ctr">
                        <a:spcBef>
                          <a:spcPts val="0"/>
                        </a:spcBef>
                        <a:spcAft>
                          <a:spcPts val="0"/>
                        </a:spcAft>
                      </a:pPr>
                      <a:r>
                        <a:rPr lang="en-US" sz="1800" dirty="0">
                          <a:latin typeface="Calibri"/>
                          <a:ea typeface="Calibri"/>
                          <a:cs typeface="Times New Roman"/>
                        </a:rPr>
                        <a:t>500</a:t>
                      </a:r>
                    </a:p>
                  </a:txBody>
                  <a:tcPr marL="68580" marR="68580" marT="0" marB="0" anchor="ctr"/>
                </a:tc>
                <a:tc>
                  <a:txBody>
                    <a:bodyPr/>
                    <a:lstStyle/>
                    <a:p>
                      <a:pPr marL="0" marR="0" algn="ctr">
                        <a:spcBef>
                          <a:spcPts val="0"/>
                        </a:spcBef>
                        <a:spcAft>
                          <a:spcPts val="0"/>
                        </a:spcAft>
                      </a:pPr>
                      <a:r>
                        <a:rPr lang="en-US" sz="1800">
                          <a:latin typeface="Calibri"/>
                          <a:ea typeface="Calibri"/>
                          <a:cs typeface="Times New Roman"/>
                        </a:rPr>
                        <a:t>-0.369</a:t>
                      </a:r>
                    </a:p>
                  </a:txBody>
                  <a:tcPr marL="68580" marR="68580" marT="0" marB="0" anchor="ctr"/>
                </a:tc>
                <a:tc>
                  <a:txBody>
                    <a:bodyPr/>
                    <a:lstStyle/>
                    <a:p>
                      <a:pPr marL="0" marR="0" algn="ctr">
                        <a:spcBef>
                          <a:spcPts val="0"/>
                        </a:spcBef>
                        <a:spcAft>
                          <a:spcPts val="0"/>
                        </a:spcAft>
                      </a:pPr>
                      <a:r>
                        <a:rPr lang="en-US" sz="1800">
                          <a:latin typeface="Calibri"/>
                          <a:ea typeface="Calibri"/>
                          <a:cs typeface="Times New Roman"/>
                        </a:rPr>
                        <a:t>0.143</a:t>
                      </a:r>
                    </a:p>
                  </a:txBody>
                  <a:tcPr marL="68580" marR="68580" marT="0" marB="0" anchor="ctr"/>
                </a:tc>
              </a:tr>
              <a:tr h="439420">
                <a:tc>
                  <a:txBody>
                    <a:bodyPr/>
                    <a:lstStyle/>
                    <a:p>
                      <a:pPr marL="0" marR="0" algn="ctr">
                        <a:spcBef>
                          <a:spcPts val="0"/>
                        </a:spcBef>
                        <a:spcAft>
                          <a:spcPts val="0"/>
                        </a:spcAft>
                      </a:pPr>
                      <a:r>
                        <a:rPr lang="en-US" sz="1800" dirty="0">
                          <a:latin typeface="Calibri"/>
                          <a:ea typeface="Calibri"/>
                          <a:cs typeface="Times New Roman"/>
                        </a:rPr>
                        <a:t>1000</a:t>
                      </a:r>
                    </a:p>
                  </a:txBody>
                  <a:tcPr marL="68580" marR="68580" marT="0" marB="0" anchor="ctr"/>
                </a:tc>
                <a:tc>
                  <a:txBody>
                    <a:bodyPr/>
                    <a:lstStyle/>
                    <a:p>
                      <a:pPr marL="0" marR="0" algn="ctr">
                        <a:spcBef>
                          <a:spcPts val="0"/>
                        </a:spcBef>
                        <a:spcAft>
                          <a:spcPts val="0"/>
                        </a:spcAft>
                      </a:pPr>
                      <a:r>
                        <a:rPr lang="en-US" sz="1800">
                          <a:latin typeface="Calibri"/>
                          <a:ea typeface="Calibri"/>
                          <a:cs typeface="Times New Roman"/>
                        </a:rPr>
                        <a:t>-0.775**</a:t>
                      </a:r>
                    </a:p>
                  </a:txBody>
                  <a:tcPr marL="68580" marR="68580" marT="0" marB="0" anchor="ctr"/>
                </a:tc>
                <a:tc>
                  <a:txBody>
                    <a:bodyPr/>
                    <a:lstStyle/>
                    <a:p>
                      <a:pPr marL="0" marR="0" algn="ctr">
                        <a:spcBef>
                          <a:spcPts val="0"/>
                        </a:spcBef>
                        <a:spcAft>
                          <a:spcPts val="0"/>
                        </a:spcAft>
                      </a:pPr>
                      <a:r>
                        <a:rPr lang="en-US" sz="1800">
                          <a:latin typeface="Calibri"/>
                          <a:ea typeface="Calibri"/>
                          <a:cs typeface="Times New Roman"/>
                        </a:rPr>
                        <a:t>0.427**</a:t>
                      </a:r>
                    </a:p>
                  </a:txBody>
                  <a:tcPr marL="68580" marR="68580" marT="0" marB="0" anchor="ctr"/>
                </a:tc>
              </a:tr>
              <a:tr h="439420">
                <a:tc>
                  <a:txBody>
                    <a:bodyPr/>
                    <a:lstStyle/>
                    <a:p>
                      <a:pPr marL="0" marR="0" algn="ctr">
                        <a:spcBef>
                          <a:spcPts val="0"/>
                        </a:spcBef>
                        <a:spcAft>
                          <a:spcPts val="0"/>
                        </a:spcAft>
                      </a:pPr>
                      <a:r>
                        <a:rPr lang="en-US" sz="1800" dirty="0">
                          <a:latin typeface="Calibri"/>
                          <a:ea typeface="Calibri"/>
                          <a:cs typeface="Times New Roman"/>
                        </a:rPr>
                        <a:t>1500</a:t>
                      </a:r>
                    </a:p>
                  </a:txBody>
                  <a:tcPr marL="68580" marR="68580" marT="0" marB="0" anchor="ctr"/>
                </a:tc>
                <a:tc>
                  <a:txBody>
                    <a:bodyPr/>
                    <a:lstStyle/>
                    <a:p>
                      <a:pPr marL="0" marR="0" algn="ctr">
                        <a:spcBef>
                          <a:spcPts val="0"/>
                        </a:spcBef>
                        <a:spcAft>
                          <a:spcPts val="0"/>
                        </a:spcAft>
                      </a:pPr>
                      <a:r>
                        <a:rPr lang="en-US" sz="1800">
                          <a:latin typeface="Calibri"/>
                          <a:ea typeface="Calibri"/>
                          <a:cs typeface="Times New Roman"/>
                        </a:rPr>
                        <a:t>-0.918**</a:t>
                      </a:r>
                    </a:p>
                  </a:txBody>
                  <a:tcPr marL="68580" marR="68580" marT="0" marB="0" anchor="ctr"/>
                </a:tc>
                <a:tc>
                  <a:txBody>
                    <a:bodyPr/>
                    <a:lstStyle/>
                    <a:p>
                      <a:pPr marL="0" marR="0" algn="ctr">
                        <a:spcBef>
                          <a:spcPts val="0"/>
                        </a:spcBef>
                        <a:spcAft>
                          <a:spcPts val="0"/>
                        </a:spcAft>
                      </a:pPr>
                      <a:r>
                        <a:rPr lang="en-US" sz="1800">
                          <a:latin typeface="Calibri"/>
                          <a:ea typeface="Calibri"/>
                          <a:cs typeface="Times New Roman"/>
                        </a:rPr>
                        <a:t>0.547**</a:t>
                      </a:r>
                    </a:p>
                  </a:txBody>
                  <a:tcPr marL="68580" marR="68580" marT="0" marB="0" anchor="ctr"/>
                </a:tc>
              </a:tr>
              <a:tr h="439420">
                <a:tc>
                  <a:txBody>
                    <a:bodyPr/>
                    <a:lstStyle/>
                    <a:p>
                      <a:pPr marL="0" marR="0" algn="ctr">
                        <a:spcBef>
                          <a:spcPts val="0"/>
                        </a:spcBef>
                        <a:spcAft>
                          <a:spcPts val="0"/>
                        </a:spcAft>
                      </a:pPr>
                      <a:r>
                        <a:rPr lang="en-US" sz="1800" dirty="0" smtClean="0">
                          <a:latin typeface="Calibri"/>
                          <a:ea typeface="Calibri"/>
                          <a:cs typeface="Times New Roman"/>
                        </a:rPr>
                        <a:t>1750 (median)</a:t>
                      </a:r>
                      <a:endParaRPr lang="en-US" sz="18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800">
                          <a:latin typeface="Calibri"/>
                          <a:ea typeface="Calibri"/>
                          <a:cs typeface="Times New Roman"/>
                        </a:rPr>
                        <a:t>-0.881**</a:t>
                      </a:r>
                    </a:p>
                  </a:txBody>
                  <a:tcPr marL="68580" marR="68580" marT="0" marB="0" anchor="ctr"/>
                </a:tc>
                <a:tc>
                  <a:txBody>
                    <a:bodyPr/>
                    <a:lstStyle/>
                    <a:p>
                      <a:pPr marL="0" marR="0" algn="ctr">
                        <a:spcBef>
                          <a:spcPts val="0"/>
                        </a:spcBef>
                        <a:spcAft>
                          <a:spcPts val="0"/>
                        </a:spcAft>
                      </a:pPr>
                      <a:r>
                        <a:rPr lang="en-US" sz="1800" dirty="0">
                          <a:latin typeface="Calibri"/>
                          <a:ea typeface="Calibri"/>
                          <a:cs typeface="Times New Roman"/>
                        </a:rPr>
                        <a:t>0.530**</a:t>
                      </a:r>
                    </a:p>
                  </a:txBody>
                  <a:tcPr marL="68580" marR="68580" marT="0" marB="0" anchor="ctr"/>
                </a:tc>
              </a:tr>
              <a:tr h="439420">
                <a:tc>
                  <a:txBody>
                    <a:bodyPr/>
                    <a:lstStyle/>
                    <a:p>
                      <a:pPr marL="0" marR="0" algn="ctr">
                        <a:spcBef>
                          <a:spcPts val="0"/>
                        </a:spcBef>
                        <a:spcAft>
                          <a:spcPts val="0"/>
                        </a:spcAft>
                      </a:pPr>
                      <a:r>
                        <a:rPr lang="en-US" sz="1800" dirty="0">
                          <a:latin typeface="Calibri"/>
                          <a:ea typeface="Calibri"/>
                          <a:cs typeface="Times New Roman"/>
                        </a:rPr>
                        <a:t>2000</a:t>
                      </a:r>
                    </a:p>
                  </a:txBody>
                  <a:tcPr marL="68580" marR="68580" marT="0" marB="0" anchor="ctr"/>
                </a:tc>
                <a:tc>
                  <a:txBody>
                    <a:bodyPr/>
                    <a:lstStyle/>
                    <a:p>
                      <a:pPr marL="0" marR="0" algn="ctr">
                        <a:spcBef>
                          <a:spcPts val="0"/>
                        </a:spcBef>
                        <a:spcAft>
                          <a:spcPts val="0"/>
                        </a:spcAft>
                      </a:pPr>
                      <a:r>
                        <a:rPr lang="en-US" sz="1800">
                          <a:latin typeface="Calibri"/>
                          <a:ea typeface="Calibri"/>
                          <a:cs typeface="Times New Roman"/>
                        </a:rPr>
                        <a:t>-0.796**</a:t>
                      </a:r>
                    </a:p>
                  </a:txBody>
                  <a:tcPr marL="68580" marR="68580" marT="0" marB="0" anchor="ctr"/>
                </a:tc>
                <a:tc>
                  <a:txBody>
                    <a:bodyPr/>
                    <a:lstStyle/>
                    <a:p>
                      <a:pPr marL="0" marR="0" algn="ctr">
                        <a:spcBef>
                          <a:spcPts val="0"/>
                        </a:spcBef>
                        <a:spcAft>
                          <a:spcPts val="0"/>
                        </a:spcAft>
                      </a:pPr>
                      <a:r>
                        <a:rPr lang="en-US" sz="1800">
                          <a:latin typeface="Calibri"/>
                          <a:ea typeface="Calibri"/>
                          <a:cs typeface="Times New Roman"/>
                        </a:rPr>
                        <a:t>0.473**</a:t>
                      </a:r>
                    </a:p>
                  </a:txBody>
                  <a:tcPr marL="68580" marR="68580" marT="0" marB="0" anchor="ctr"/>
                </a:tc>
              </a:tr>
              <a:tr h="439420">
                <a:tc>
                  <a:txBody>
                    <a:bodyPr/>
                    <a:lstStyle/>
                    <a:p>
                      <a:pPr marL="0" marR="0" algn="ctr">
                        <a:spcBef>
                          <a:spcPts val="0"/>
                        </a:spcBef>
                        <a:spcAft>
                          <a:spcPts val="0"/>
                        </a:spcAft>
                      </a:pPr>
                      <a:r>
                        <a:rPr lang="en-US" sz="1800" dirty="0">
                          <a:latin typeface="Calibri"/>
                          <a:ea typeface="Calibri"/>
                          <a:cs typeface="Times New Roman"/>
                        </a:rPr>
                        <a:t>2500</a:t>
                      </a:r>
                    </a:p>
                  </a:txBody>
                  <a:tcPr marL="68580" marR="68580" marT="0" marB="0" anchor="ctr"/>
                </a:tc>
                <a:tc>
                  <a:txBody>
                    <a:bodyPr/>
                    <a:lstStyle/>
                    <a:p>
                      <a:pPr marL="0" marR="0" algn="ctr">
                        <a:spcBef>
                          <a:spcPts val="0"/>
                        </a:spcBef>
                        <a:spcAft>
                          <a:spcPts val="0"/>
                        </a:spcAft>
                      </a:pPr>
                      <a:r>
                        <a:rPr lang="en-US" sz="1800">
                          <a:latin typeface="Calibri"/>
                          <a:ea typeface="Calibri"/>
                          <a:cs typeface="Times New Roman"/>
                        </a:rPr>
                        <a:t>-0.603**</a:t>
                      </a:r>
                    </a:p>
                  </a:txBody>
                  <a:tcPr marL="68580" marR="68580" marT="0" marB="0" anchor="ctr"/>
                </a:tc>
                <a:tc>
                  <a:txBody>
                    <a:bodyPr/>
                    <a:lstStyle/>
                    <a:p>
                      <a:pPr marL="0" marR="0" algn="ctr">
                        <a:spcBef>
                          <a:spcPts val="0"/>
                        </a:spcBef>
                        <a:spcAft>
                          <a:spcPts val="0"/>
                        </a:spcAft>
                      </a:pPr>
                      <a:r>
                        <a:rPr lang="en-US" sz="1800">
                          <a:latin typeface="Calibri"/>
                          <a:ea typeface="Calibri"/>
                          <a:cs typeface="Times New Roman"/>
                        </a:rPr>
                        <a:t>0.311**</a:t>
                      </a:r>
                    </a:p>
                  </a:txBody>
                  <a:tcPr marL="68580" marR="68580" marT="0" marB="0" anchor="ctr"/>
                </a:tc>
              </a:tr>
              <a:tr h="439420">
                <a:tc>
                  <a:txBody>
                    <a:bodyPr/>
                    <a:lstStyle/>
                    <a:p>
                      <a:pPr marL="0" marR="0" algn="ctr">
                        <a:spcBef>
                          <a:spcPts val="0"/>
                        </a:spcBef>
                        <a:spcAft>
                          <a:spcPts val="0"/>
                        </a:spcAft>
                      </a:pPr>
                      <a:r>
                        <a:rPr lang="en-US" sz="1800" dirty="0">
                          <a:latin typeface="Calibri"/>
                          <a:ea typeface="Calibri"/>
                          <a:cs typeface="Times New Roman"/>
                        </a:rPr>
                        <a:t>3000</a:t>
                      </a:r>
                    </a:p>
                  </a:txBody>
                  <a:tcPr marL="68580" marR="68580" marT="0" marB="0" anchor="ctr"/>
                </a:tc>
                <a:tc>
                  <a:txBody>
                    <a:bodyPr/>
                    <a:lstStyle/>
                    <a:p>
                      <a:pPr marL="0" marR="0" algn="ctr">
                        <a:spcBef>
                          <a:spcPts val="0"/>
                        </a:spcBef>
                        <a:spcAft>
                          <a:spcPts val="0"/>
                        </a:spcAft>
                      </a:pPr>
                      <a:r>
                        <a:rPr lang="en-US" sz="1800">
                          <a:latin typeface="Calibri"/>
                          <a:ea typeface="Calibri"/>
                          <a:cs typeface="Times New Roman"/>
                        </a:rPr>
                        <a:t>-0.567**</a:t>
                      </a:r>
                    </a:p>
                  </a:txBody>
                  <a:tcPr marL="68580" marR="68580" marT="0" marB="0" anchor="ctr"/>
                </a:tc>
                <a:tc>
                  <a:txBody>
                    <a:bodyPr/>
                    <a:lstStyle/>
                    <a:p>
                      <a:pPr marL="0" marR="0" algn="ctr">
                        <a:spcBef>
                          <a:spcPts val="0"/>
                        </a:spcBef>
                        <a:spcAft>
                          <a:spcPts val="0"/>
                        </a:spcAft>
                      </a:pPr>
                      <a:r>
                        <a:rPr lang="en-US" sz="1800" dirty="0">
                          <a:latin typeface="Calibri"/>
                          <a:ea typeface="Calibri"/>
                          <a:cs typeface="Times New Roman"/>
                        </a:rPr>
                        <a:t>0.209</a:t>
                      </a:r>
                    </a:p>
                  </a:txBody>
                  <a:tcPr marL="68580" marR="68580" marT="0" marB="0" anchor="ctr"/>
                </a:tc>
              </a:tr>
              <a:tr h="439420">
                <a:tc>
                  <a:txBody>
                    <a:bodyPr/>
                    <a:lstStyle/>
                    <a:p>
                      <a:pPr marL="0" marR="0" algn="ctr">
                        <a:spcBef>
                          <a:spcPts val="0"/>
                        </a:spcBef>
                        <a:spcAft>
                          <a:spcPts val="0"/>
                        </a:spcAft>
                      </a:pPr>
                      <a:r>
                        <a:rPr lang="en-US" sz="1800" dirty="0">
                          <a:latin typeface="Calibri"/>
                          <a:ea typeface="Calibri"/>
                          <a:cs typeface="Times New Roman"/>
                        </a:rPr>
                        <a:t>4000</a:t>
                      </a:r>
                    </a:p>
                  </a:txBody>
                  <a:tcPr marL="68580" marR="68580" marT="0" marB="0" anchor="ctr"/>
                </a:tc>
                <a:tc>
                  <a:txBody>
                    <a:bodyPr/>
                    <a:lstStyle/>
                    <a:p>
                      <a:pPr marL="0" marR="0" algn="ctr">
                        <a:spcBef>
                          <a:spcPts val="0"/>
                        </a:spcBef>
                        <a:spcAft>
                          <a:spcPts val="0"/>
                        </a:spcAft>
                      </a:pPr>
                      <a:r>
                        <a:rPr lang="en-US" sz="1800">
                          <a:latin typeface="Calibri"/>
                          <a:ea typeface="Calibri"/>
                          <a:cs typeface="Times New Roman"/>
                        </a:rPr>
                        <a:t>-1.082**</a:t>
                      </a:r>
                    </a:p>
                  </a:txBody>
                  <a:tcPr marL="68580" marR="68580" marT="0" marB="0" anchor="ctr"/>
                </a:tc>
                <a:tc>
                  <a:txBody>
                    <a:bodyPr/>
                    <a:lstStyle/>
                    <a:p>
                      <a:pPr marL="0" marR="0" algn="ctr">
                        <a:spcBef>
                          <a:spcPts val="0"/>
                        </a:spcBef>
                        <a:spcAft>
                          <a:spcPts val="0"/>
                        </a:spcAft>
                      </a:pPr>
                      <a:r>
                        <a:rPr lang="en-US" sz="1800" dirty="0">
                          <a:latin typeface="Calibri"/>
                          <a:ea typeface="Calibri"/>
                          <a:cs typeface="Times New Roman"/>
                        </a:rPr>
                        <a:t>0.362*</a:t>
                      </a:r>
                    </a:p>
                  </a:txBody>
                  <a:tcPr marL="68580" marR="68580" marT="0" marB="0" anchor="ctr"/>
                </a:tc>
              </a:tr>
              <a:tr h="439420">
                <a:tc>
                  <a:txBody>
                    <a:bodyPr/>
                    <a:lstStyle/>
                    <a:p>
                      <a:pPr marL="0" marR="0" algn="ctr">
                        <a:spcBef>
                          <a:spcPts val="0"/>
                        </a:spcBef>
                        <a:spcAft>
                          <a:spcPts val="0"/>
                        </a:spcAft>
                      </a:pPr>
                      <a:r>
                        <a:rPr lang="en-US" sz="1800" dirty="0">
                          <a:latin typeface="Calibri"/>
                          <a:ea typeface="Calibri"/>
                          <a:cs typeface="Times New Roman"/>
                        </a:rPr>
                        <a:t>5000</a:t>
                      </a:r>
                    </a:p>
                  </a:txBody>
                  <a:tcPr marL="68580" marR="68580" marT="0" marB="0" anchor="ctr"/>
                </a:tc>
                <a:tc>
                  <a:txBody>
                    <a:bodyPr/>
                    <a:lstStyle/>
                    <a:p>
                      <a:pPr marL="0" marR="0" algn="ctr">
                        <a:spcBef>
                          <a:spcPts val="0"/>
                        </a:spcBef>
                        <a:spcAft>
                          <a:spcPts val="0"/>
                        </a:spcAft>
                      </a:pPr>
                      <a:r>
                        <a:rPr lang="en-US" sz="1800" dirty="0">
                          <a:latin typeface="Calibri"/>
                          <a:ea typeface="Calibri"/>
                          <a:cs typeface="Times New Roman"/>
                        </a:rPr>
                        <a:t>-1.729**</a:t>
                      </a:r>
                    </a:p>
                  </a:txBody>
                  <a:tcPr marL="68580" marR="68580" marT="0" marB="0" anchor="ctr"/>
                </a:tc>
                <a:tc>
                  <a:txBody>
                    <a:bodyPr/>
                    <a:lstStyle/>
                    <a:p>
                      <a:pPr marL="0" marR="0" algn="ctr">
                        <a:spcBef>
                          <a:spcPts val="0"/>
                        </a:spcBef>
                        <a:spcAft>
                          <a:spcPts val="0"/>
                        </a:spcAft>
                      </a:pPr>
                      <a:r>
                        <a:rPr lang="en-US" sz="1800" dirty="0">
                          <a:latin typeface="Calibri"/>
                          <a:ea typeface="Calibri"/>
                          <a:cs typeface="Times New Roman"/>
                        </a:rPr>
                        <a:t>0.666**</a:t>
                      </a:r>
                    </a:p>
                  </a:txBody>
                  <a:tcPr marL="68580" marR="68580" marT="0" marB="0" anchor="ctr"/>
                </a:tc>
              </a:tr>
            </a:tbl>
          </a:graphicData>
        </a:graphic>
      </p:graphicFrame>
      <p:sp>
        <p:nvSpPr>
          <p:cNvPr id="3" name="TextBox 2"/>
          <p:cNvSpPr txBox="1"/>
          <p:nvPr/>
        </p:nvSpPr>
        <p:spPr>
          <a:xfrm>
            <a:off x="304800" y="457200"/>
            <a:ext cx="8534400" cy="461665"/>
          </a:xfrm>
          <a:prstGeom prst="rect">
            <a:avLst/>
          </a:prstGeom>
          <a:noFill/>
        </p:spPr>
        <p:txBody>
          <a:bodyPr wrap="square" rtlCol="0">
            <a:spAutoFit/>
          </a:bodyPr>
          <a:lstStyle/>
          <a:p>
            <a:pPr algn="ctr"/>
            <a:r>
              <a:rPr lang="en-US" sz="2400" b="1" dirty="0" smtClean="0">
                <a:latin typeface="+mn-lt"/>
              </a:rPr>
              <a:t>Predicted impacts by transfer level: Changes in food gap and TLU</a:t>
            </a:r>
            <a:endParaRPr lang="en-US" b="1" dirty="0">
              <a:latin typeface="+mn-lt"/>
            </a:endParaRPr>
          </a:p>
        </p:txBody>
      </p:sp>
      <p:sp>
        <p:nvSpPr>
          <p:cNvPr id="4" name="Slide Number Placeholder 3"/>
          <p:cNvSpPr>
            <a:spLocks noGrp="1"/>
          </p:cNvSpPr>
          <p:nvPr>
            <p:ph type="sldNum" sz="quarter" idx="12"/>
          </p:nvPr>
        </p:nvSpPr>
        <p:spPr/>
        <p:txBody>
          <a:bodyPr/>
          <a:lstStyle/>
          <a:p>
            <a:pPr>
              <a:defRPr/>
            </a:pPr>
            <a:fld id="{8BD96BC9-AAB4-4D03-BD28-54A069A8688E}" type="slidenum">
              <a:rPr lang="en-US" smtClean="0"/>
              <a:pPr>
                <a:defRPr/>
              </a:pPr>
              <a:t>16</a:t>
            </a:fld>
            <a:endParaRPr lang="en-US"/>
          </a:p>
        </p:txBody>
      </p:sp>
      <p:sp>
        <p:nvSpPr>
          <p:cNvPr id="5" name="Footer Placeholder 4"/>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xmlns="" val="1603979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Regional differences in impact of PW transfers on changes in the food gap</a:t>
            </a:r>
            <a:endParaRPr lang="en-US" sz="2400" b="1" dirty="0"/>
          </a:p>
        </p:txBody>
      </p:sp>
      <p:graphicFrame>
        <p:nvGraphicFramePr>
          <p:cNvPr id="4" name="Content Placeholder 3"/>
          <p:cNvGraphicFramePr>
            <a:graphicFrameLocks noGrp="1"/>
          </p:cNvGraphicFramePr>
          <p:nvPr>
            <p:ph idx="1"/>
          </p:nvPr>
        </p:nvGraphicFramePr>
        <p:xfrm>
          <a:off x="381000" y="1066800"/>
          <a:ext cx="8229600" cy="4648203"/>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516467">
                <a:tc>
                  <a:txBody>
                    <a:bodyPr/>
                    <a:lstStyle/>
                    <a:p>
                      <a:pPr marL="0" marR="0" algn="ctr">
                        <a:spcBef>
                          <a:spcPts val="0"/>
                        </a:spcBef>
                        <a:spcAft>
                          <a:spcPts val="0"/>
                        </a:spcAft>
                      </a:pPr>
                      <a:r>
                        <a:rPr lang="en-US" sz="2000" dirty="0">
                          <a:latin typeface="Calibri"/>
                          <a:ea typeface="Calibri"/>
                          <a:cs typeface="Times New Roman"/>
                        </a:rPr>
                        <a:t>Transfer Level</a:t>
                      </a:r>
                    </a:p>
                  </a:txBody>
                  <a:tcPr marL="68580" marR="68580" marT="0" marB="0" anchor="ctr"/>
                </a:tc>
                <a:tc>
                  <a:txBody>
                    <a:bodyPr/>
                    <a:lstStyle/>
                    <a:p>
                      <a:pPr marL="0" marR="0" algn="ctr">
                        <a:spcBef>
                          <a:spcPts val="0"/>
                        </a:spcBef>
                        <a:spcAft>
                          <a:spcPts val="0"/>
                        </a:spcAft>
                      </a:pPr>
                      <a:r>
                        <a:rPr lang="en-US" sz="2000" dirty="0" err="1">
                          <a:latin typeface="Calibri"/>
                          <a:ea typeface="Calibri"/>
                          <a:cs typeface="Times New Roman"/>
                        </a:rPr>
                        <a:t>Tigray</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Amhara</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Oromiya</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SNNPR</a:t>
                      </a:r>
                    </a:p>
                  </a:txBody>
                  <a:tcPr marL="68580" marR="68580" marT="0" marB="0" anchor="ctr"/>
                </a:tc>
              </a:tr>
              <a:tr h="516467">
                <a:tc>
                  <a:txBody>
                    <a:bodyPr/>
                    <a:lstStyle/>
                    <a:p>
                      <a:pPr marL="0" marR="0" algn="ctr">
                        <a:spcBef>
                          <a:spcPts val="0"/>
                        </a:spcBef>
                        <a:spcAft>
                          <a:spcPts val="0"/>
                        </a:spcAft>
                      </a:pPr>
                      <a:r>
                        <a:rPr lang="en-US" sz="2000" dirty="0">
                          <a:latin typeface="Calibri"/>
                          <a:ea typeface="Calibri"/>
                          <a:cs typeface="Times New Roman"/>
                        </a:rPr>
                        <a:t>500</a:t>
                      </a:r>
                    </a:p>
                  </a:txBody>
                  <a:tcPr marL="68580" marR="68580" marT="0" marB="0" anchor="ctr"/>
                </a:tc>
                <a:tc>
                  <a:txBody>
                    <a:bodyPr/>
                    <a:lstStyle/>
                    <a:p>
                      <a:pPr marL="0" marR="0" algn="ctr">
                        <a:spcBef>
                          <a:spcPts val="0"/>
                        </a:spcBef>
                        <a:spcAft>
                          <a:spcPts val="0"/>
                        </a:spcAft>
                      </a:pPr>
                      <a:r>
                        <a:rPr lang="en-US" sz="2000" dirty="0">
                          <a:latin typeface="Calibri"/>
                          <a:ea typeface="Calibri"/>
                          <a:cs typeface="Times New Roman"/>
                        </a:rPr>
                        <a:t>-1.188**</a:t>
                      </a:r>
                    </a:p>
                  </a:txBody>
                  <a:tcPr marL="68580" marR="68580" marT="0" marB="0" anchor="ctr"/>
                </a:tc>
                <a:tc>
                  <a:txBody>
                    <a:bodyPr/>
                    <a:lstStyle/>
                    <a:p>
                      <a:pPr marL="0" marR="0" algn="ctr">
                        <a:spcBef>
                          <a:spcPts val="0"/>
                        </a:spcBef>
                        <a:spcAft>
                          <a:spcPts val="0"/>
                        </a:spcAft>
                      </a:pPr>
                      <a:r>
                        <a:rPr lang="en-US" sz="2000" dirty="0">
                          <a:latin typeface="Calibri"/>
                          <a:ea typeface="Calibri"/>
                          <a:cs typeface="Times New Roman"/>
                        </a:rPr>
                        <a:t>-0.058</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-0.507</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-1.066</a:t>
                      </a:r>
                    </a:p>
                  </a:txBody>
                  <a:tcPr marL="68580" marR="68580" marT="0" marB="0" anchor="ctr"/>
                </a:tc>
              </a:tr>
              <a:tr h="516467">
                <a:tc>
                  <a:txBody>
                    <a:bodyPr/>
                    <a:lstStyle/>
                    <a:p>
                      <a:pPr marL="0" marR="0" algn="ctr">
                        <a:spcBef>
                          <a:spcPts val="0"/>
                        </a:spcBef>
                        <a:spcAft>
                          <a:spcPts val="0"/>
                        </a:spcAft>
                      </a:pPr>
                      <a:r>
                        <a:rPr lang="en-US" sz="2000" dirty="0">
                          <a:latin typeface="Calibri"/>
                          <a:ea typeface="Calibri"/>
                          <a:cs typeface="Times New Roman"/>
                        </a:rPr>
                        <a:t>1000</a:t>
                      </a:r>
                    </a:p>
                  </a:txBody>
                  <a:tcPr marL="68580" marR="68580" marT="0" marB="0" anchor="ctr"/>
                </a:tc>
                <a:tc>
                  <a:txBody>
                    <a:bodyPr/>
                    <a:lstStyle/>
                    <a:p>
                      <a:pPr marL="0" marR="0" algn="ctr">
                        <a:spcBef>
                          <a:spcPts val="0"/>
                        </a:spcBef>
                        <a:spcAft>
                          <a:spcPts val="0"/>
                        </a:spcAft>
                      </a:pPr>
                      <a:r>
                        <a:rPr lang="en-US" sz="2000" dirty="0">
                          <a:latin typeface="Calibri"/>
                          <a:ea typeface="Calibri"/>
                          <a:cs typeface="Times New Roman"/>
                        </a:rPr>
                        <a:t>-1.385**</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-0.518</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-0.543*</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-0.915</a:t>
                      </a:r>
                    </a:p>
                  </a:txBody>
                  <a:tcPr marL="68580" marR="68580" marT="0" marB="0" anchor="ctr"/>
                </a:tc>
              </a:tr>
              <a:tr h="516467">
                <a:tc>
                  <a:txBody>
                    <a:bodyPr/>
                    <a:lstStyle/>
                    <a:p>
                      <a:pPr marL="0" marR="0" algn="ctr">
                        <a:spcBef>
                          <a:spcPts val="0"/>
                        </a:spcBef>
                        <a:spcAft>
                          <a:spcPts val="0"/>
                        </a:spcAft>
                      </a:pPr>
                      <a:r>
                        <a:rPr lang="en-US" sz="2000" dirty="0">
                          <a:latin typeface="Calibri"/>
                          <a:ea typeface="Calibri"/>
                          <a:cs typeface="Times New Roman"/>
                        </a:rPr>
                        <a:t>1500</a:t>
                      </a:r>
                    </a:p>
                  </a:txBody>
                  <a:tcPr marL="68580" marR="68580" marT="0" marB="0" anchor="ctr"/>
                </a:tc>
                <a:tc>
                  <a:txBody>
                    <a:bodyPr/>
                    <a:lstStyle/>
                    <a:p>
                      <a:pPr marL="0" marR="0" algn="ctr">
                        <a:spcBef>
                          <a:spcPts val="0"/>
                        </a:spcBef>
                        <a:spcAft>
                          <a:spcPts val="0"/>
                        </a:spcAft>
                      </a:pPr>
                      <a:r>
                        <a:rPr lang="en-US" sz="2000" dirty="0">
                          <a:latin typeface="Calibri"/>
                          <a:ea typeface="Calibri"/>
                          <a:cs typeface="Times New Roman"/>
                        </a:rPr>
                        <a:t>-1.517**</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-0.447</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-0.330</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-0.703*</a:t>
                      </a:r>
                    </a:p>
                  </a:txBody>
                  <a:tcPr marL="68580" marR="68580" marT="0" marB="0" anchor="ctr"/>
                </a:tc>
              </a:tr>
              <a:tr h="516467">
                <a:tc>
                  <a:txBody>
                    <a:bodyPr/>
                    <a:lstStyle/>
                    <a:p>
                      <a:pPr marL="0" marR="0" algn="ctr">
                        <a:spcBef>
                          <a:spcPts val="0"/>
                        </a:spcBef>
                        <a:spcAft>
                          <a:spcPts val="0"/>
                        </a:spcAft>
                      </a:pPr>
                      <a:r>
                        <a:rPr lang="en-US" sz="2000" dirty="0">
                          <a:latin typeface="Calibri"/>
                          <a:ea typeface="Calibri"/>
                          <a:cs typeface="Times New Roman"/>
                        </a:rPr>
                        <a:t>2000</a:t>
                      </a:r>
                    </a:p>
                  </a:txBody>
                  <a:tcPr marL="68580" marR="68580" marT="0" marB="0" anchor="ctr"/>
                </a:tc>
                <a:tc>
                  <a:txBody>
                    <a:bodyPr/>
                    <a:lstStyle/>
                    <a:p>
                      <a:pPr marL="0" marR="0" algn="ctr">
                        <a:spcBef>
                          <a:spcPts val="0"/>
                        </a:spcBef>
                        <a:spcAft>
                          <a:spcPts val="0"/>
                        </a:spcAft>
                      </a:pPr>
                      <a:r>
                        <a:rPr lang="en-US" sz="2000" dirty="0">
                          <a:latin typeface="Calibri"/>
                          <a:ea typeface="Calibri"/>
                          <a:cs typeface="Times New Roman"/>
                        </a:rPr>
                        <a:t>-1.587**</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-0.084</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-0.048</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-0.500*</a:t>
                      </a:r>
                    </a:p>
                  </a:txBody>
                  <a:tcPr marL="68580" marR="68580" marT="0" marB="0" anchor="ctr"/>
                </a:tc>
              </a:tr>
              <a:tr h="516467">
                <a:tc>
                  <a:txBody>
                    <a:bodyPr/>
                    <a:lstStyle/>
                    <a:p>
                      <a:pPr marL="0" marR="0" algn="ctr">
                        <a:spcBef>
                          <a:spcPts val="0"/>
                        </a:spcBef>
                        <a:spcAft>
                          <a:spcPts val="0"/>
                        </a:spcAft>
                      </a:pPr>
                      <a:r>
                        <a:rPr lang="en-US" sz="2000" dirty="0">
                          <a:latin typeface="Calibri"/>
                          <a:ea typeface="Calibri"/>
                          <a:cs typeface="Times New Roman"/>
                        </a:rPr>
                        <a:t>2500</a:t>
                      </a:r>
                    </a:p>
                  </a:txBody>
                  <a:tcPr marL="68580" marR="68580" marT="0" marB="0" anchor="ctr"/>
                </a:tc>
                <a:tc>
                  <a:txBody>
                    <a:bodyPr/>
                    <a:lstStyle/>
                    <a:p>
                      <a:pPr marL="0" marR="0" algn="ctr">
                        <a:spcBef>
                          <a:spcPts val="0"/>
                        </a:spcBef>
                        <a:spcAft>
                          <a:spcPts val="0"/>
                        </a:spcAft>
                      </a:pPr>
                      <a:r>
                        <a:rPr lang="en-US" sz="2000" dirty="0">
                          <a:latin typeface="Calibri"/>
                          <a:ea typeface="Calibri"/>
                          <a:cs typeface="Times New Roman"/>
                        </a:rPr>
                        <a:t>-1.644**</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0.020</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0.041</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-0.408**</a:t>
                      </a:r>
                    </a:p>
                  </a:txBody>
                  <a:tcPr marL="68580" marR="68580" marT="0" marB="0" anchor="ctr"/>
                </a:tc>
              </a:tr>
              <a:tr h="516467">
                <a:tc>
                  <a:txBody>
                    <a:bodyPr/>
                    <a:lstStyle/>
                    <a:p>
                      <a:pPr marL="0" marR="0" algn="ctr">
                        <a:spcBef>
                          <a:spcPts val="0"/>
                        </a:spcBef>
                        <a:spcAft>
                          <a:spcPts val="0"/>
                        </a:spcAft>
                      </a:pPr>
                      <a:r>
                        <a:rPr lang="en-US" sz="2000" dirty="0">
                          <a:latin typeface="Calibri"/>
                          <a:ea typeface="Calibri"/>
                          <a:cs typeface="Times New Roman"/>
                        </a:rPr>
                        <a:t>3000</a:t>
                      </a:r>
                    </a:p>
                  </a:txBody>
                  <a:tcPr marL="68580" marR="68580" marT="0" marB="0" anchor="ctr"/>
                </a:tc>
                <a:tc>
                  <a:txBody>
                    <a:bodyPr/>
                    <a:lstStyle/>
                    <a:p>
                      <a:pPr marL="0" marR="0" algn="ctr">
                        <a:spcBef>
                          <a:spcPts val="0"/>
                        </a:spcBef>
                        <a:spcAft>
                          <a:spcPts val="0"/>
                        </a:spcAft>
                      </a:pPr>
                      <a:r>
                        <a:rPr lang="en-US" sz="2000" dirty="0">
                          <a:latin typeface="Calibri"/>
                          <a:ea typeface="Calibri"/>
                          <a:cs typeface="Times New Roman"/>
                        </a:rPr>
                        <a:t>-1.737**</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-0.173</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-0.126</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-0.477**</a:t>
                      </a:r>
                    </a:p>
                  </a:txBody>
                  <a:tcPr marL="68580" marR="68580" marT="0" marB="0" anchor="ctr"/>
                </a:tc>
              </a:tr>
              <a:tr h="516467">
                <a:tc>
                  <a:txBody>
                    <a:bodyPr/>
                    <a:lstStyle/>
                    <a:p>
                      <a:pPr marL="0" marR="0" algn="ctr">
                        <a:spcBef>
                          <a:spcPts val="0"/>
                        </a:spcBef>
                        <a:spcAft>
                          <a:spcPts val="0"/>
                        </a:spcAft>
                      </a:pPr>
                      <a:r>
                        <a:rPr lang="en-US" sz="2000" dirty="0">
                          <a:latin typeface="Calibri"/>
                          <a:ea typeface="Calibri"/>
                          <a:cs typeface="Times New Roman"/>
                        </a:rPr>
                        <a:t>4000</a:t>
                      </a:r>
                    </a:p>
                  </a:txBody>
                  <a:tcPr marL="68580" marR="68580" marT="0" marB="0" anchor="ctr"/>
                </a:tc>
                <a:tc>
                  <a:txBody>
                    <a:bodyPr/>
                    <a:lstStyle/>
                    <a:p>
                      <a:pPr marL="0" marR="0" algn="ctr">
                        <a:spcBef>
                          <a:spcPts val="0"/>
                        </a:spcBef>
                        <a:spcAft>
                          <a:spcPts val="0"/>
                        </a:spcAft>
                      </a:pPr>
                      <a:r>
                        <a:rPr lang="en-US" sz="2000" dirty="0">
                          <a:latin typeface="Calibri"/>
                          <a:ea typeface="Calibri"/>
                          <a:cs typeface="Times New Roman"/>
                        </a:rPr>
                        <a:t>-2.052**</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-0.646</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-0.670</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-0.842**</a:t>
                      </a:r>
                    </a:p>
                  </a:txBody>
                  <a:tcPr marL="68580" marR="68580" marT="0" marB="0" anchor="ctr"/>
                </a:tc>
              </a:tr>
              <a:tr h="516467">
                <a:tc>
                  <a:txBody>
                    <a:bodyPr/>
                    <a:lstStyle/>
                    <a:p>
                      <a:pPr marL="0" marR="0" algn="ctr">
                        <a:spcBef>
                          <a:spcPts val="0"/>
                        </a:spcBef>
                        <a:spcAft>
                          <a:spcPts val="0"/>
                        </a:spcAft>
                      </a:pPr>
                      <a:r>
                        <a:rPr lang="en-US" sz="2000" dirty="0">
                          <a:latin typeface="Calibri"/>
                          <a:ea typeface="Calibri"/>
                          <a:cs typeface="Times New Roman"/>
                        </a:rPr>
                        <a:t>5000</a:t>
                      </a:r>
                    </a:p>
                  </a:txBody>
                  <a:tcPr marL="68580" marR="68580" marT="0" marB="0" anchor="ctr"/>
                </a:tc>
                <a:tc>
                  <a:txBody>
                    <a:bodyPr/>
                    <a:lstStyle/>
                    <a:p>
                      <a:pPr marL="0" marR="0" algn="ctr">
                        <a:spcBef>
                          <a:spcPts val="0"/>
                        </a:spcBef>
                        <a:spcAft>
                          <a:spcPts val="0"/>
                        </a:spcAft>
                      </a:pPr>
                      <a:r>
                        <a:rPr lang="en-US" sz="2000" dirty="0">
                          <a:latin typeface="Calibri"/>
                          <a:ea typeface="Calibri"/>
                          <a:cs typeface="Times New Roman"/>
                        </a:rPr>
                        <a:t>-2.395**</a:t>
                      </a:r>
                    </a:p>
                  </a:txBody>
                  <a:tcPr marL="68580" marR="68580" marT="0" marB="0" anchor="ctr"/>
                </a:tc>
                <a:tc>
                  <a:txBody>
                    <a:bodyPr/>
                    <a:lstStyle/>
                    <a:p>
                      <a:pPr marL="0" marR="0" algn="ctr">
                        <a:spcBef>
                          <a:spcPts val="0"/>
                        </a:spcBef>
                        <a:spcAft>
                          <a:spcPts val="0"/>
                        </a:spcAft>
                      </a:pPr>
                      <a:r>
                        <a:rPr lang="en-US" sz="2000" dirty="0">
                          <a:latin typeface="Calibri"/>
                          <a:ea typeface="Calibri"/>
                          <a:cs typeface="Times New Roman"/>
                        </a:rPr>
                        <a:t>-1.052</a:t>
                      </a:r>
                    </a:p>
                  </a:txBody>
                  <a:tcPr marL="68580" marR="68580" marT="0" marB="0" anchor="ctr"/>
                </a:tc>
                <a:tc>
                  <a:txBody>
                    <a:bodyPr/>
                    <a:lstStyle/>
                    <a:p>
                      <a:pPr marL="0" marR="0" algn="ctr">
                        <a:spcBef>
                          <a:spcPts val="0"/>
                        </a:spcBef>
                        <a:spcAft>
                          <a:spcPts val="0"/>
                        </a:spcAft>
                      </a:pPr>
                      <a:r>
                        <a:rPr lang="en-US" sz="2000" dirty="0">
                          <a:latin typeface="Calibri"/>
                          <a:ea typeface="Calibri"/>
                          <a:cs typeface="Times New Roman"/>
                        </a:rPr>
                        <a:t>-0.986</a:t>
                      </a:r>
                    </a:p>
                  </a:txBody>
                  <a:tcPr marL="68580" marR="68580" marT="0" marB="0" anchor="ctr"/>
                </a:tc>
                <a:tc>
                  <a:txBody>
                    <a:bodyPr/>
                    <a:lstStyle/>
                    <a:p>
                      <a:pPr marL="0" marR="0" algn="ctr">
                        <a:spcBef>
                          <a:spcPts val="0"/>
                        </a:spcBef>
                        <a:spcAft>
                          <a:spcPts val="0"/>
                        </a:spcAft>
                      </a:pPr>
                      <a:r>
                        <a:rPr lang="en-US" sz="2000" dirty="0">
                          <a:latin typeface="Calibri"/>
                          <a:ea typeface="Calibri"/>
                          <a:cs typeface="Times New Roman"/>
                        </a:rPr>
                        <a:t>-1.024</a:t>
                      </a:r>
                    </a:p>
                  </a:txBody>
                  <a:tcPr marL="68580" marR="68580" marT="0" marB="0" anchor="ctr"/>
                </a:tc>
              </a:tr>
            </a:tbl>
          </a:graphicData>
        </a:graphic>
      </p:graphicFrame>
    </p:spTree>
    <p:extLst>
      <p:ext uri="{BB962C8B-B14F-4D97-AF65-F5344CB8AC3E}">
        <p14:creationId xmlns:p14="http://schemas.microsoft.com/office/powerpoint/2010/main" xmlns="" val="12607357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Regional differences in impact of PW transfers on changes in TLU</a:t>
            </a:r>
            <a:endParaRPr lang="en-US" sz="2400" b="1" dirty="0"/>
          </a:p>
        </p:txBody>
      </p:sp>
      <p:graphicFrame>
        <p:nvGraphicFramePr>
          <p:cNvPr id="4" name="Content Placeholder 3"/>
          <p:cNvGraphicFramePr>
            <a:graphicFrameLocks noGrp="1"/>
          </p:cNvGraphicFramePr>
          <p:nvPr>
            <p:ph idx="1"/>
          </p:nvPr>
        </p:nvGraphicFramePr>
        <p:xfrm>
          <a:off x="381000" y="1066800"/>
          <a:ext cx="8229600" cy="4648203"/>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516467">
                <a:tc>
                  <a:txBody>
                    <a:bodyPr/>
                    <a:lstStyle/>
                    <a:p>
                      <a:pPr marL="0" marR="0" algn="ctr">
                        <a:spcBef>
                          <a:spcPts val="0"/>
                        </a:spcBef>
                        <a:spcAft>
                          <a:spcPts val="0"/>
                        </a:spcAft>
                      </a:pPr>
                      <a:r>
                        <a:rPr lang="en-US" sz="2000" dirty="0">
                          <a:latin typeface="Calibri"/>
                          <a:ea typeface="Calibri"/>
                          <a:cs typeface="Times New Roman"/>
                        </a:rPr>
                        <a:t>Transfer Level</a:t>
                      </a:r>
                    </a:p>
                  </a:txBody>
                  <a:tcPr marL="68580" marR="68580" marT="0" marB="0" anchor="ctr"/>
                </a:tc>
                <a:tc>
                  <a:txBody>
                    <a:bodyPr/>
                    <a:lstStyle/>
                    <a:p>
                      <a:pPr marL="0" marR="0" algn="ctr">
                        <a:spcBef>
                          <a:spcPts val="0"/>
                        </a:spcBef>
                        <a:spcAft>
                          <a:spcPts val="0"/>
                        </a:spcAft>
                      </a:pPr>
                      <a:r>
                        <a:rPr lang="en-US" sz="2000" dirty="0" err="1">
                          <a:latin typeface="Calibri"/>
                          <a:ea typeface="Calibri"/>
                          <a:cs typeface="Times New Roman"/>
                        </a:rPr>
                        <a:t>Tigray</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Amhara</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Oromiya</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SNNPR</a:t>
                      </a:r>
                    </a:p>
                  </a:txBody>
                  <a:tcPr marL="68580" marR="68580" marT="0" marB="0" anchor="ctr"/>
                </a:tc>
              </a:tr>
              <a:tr h="516467">
                <a:tc>
                  <a:txBody>
                    <a:bodyPr/>
                    <a:lstStyle/>
                    <a:p>
                      <a:pPr marL="0" marR="0" algn="ctr">
                        <a:spcBef>
                          <a:spcPts val="0"/>
                        </a:spcBef>
                        <a:spcAft>
                          <a:spcPts val="0"/>
                        </a:spcAft>
                      </a:pPr>
                      <a:r>
                        <a:rPr lang="en-US" sz="2000" dirty="0">
                          <a:latin typeface="Calibri"/>
                          <a:ea typeface="Calibri"/>
                          <a:cs typeface="Times New Roman"/>
                        </a:rPr>
                        <a:t>500</a:t>
                      </a:r>
                    </a:p>
                  </a:txBody>
                  <a:tcPr marL="68580" marR="68580" marT="0" marB="0" anchor="ctr"/>
                </a:tc>
                <a:tc>
                  <a:txBody>
                    <a:bodyPr/>
                    <a:lstStyle/>
                    <a:p>
                      <a:pPr marL="0" marR="0" algn="ctr">
                        <a:spcBef>
                          <a:spcPts val="0"/>
                        </a:spcBef>
                        <a:spcAft>
                          <a:spcPts val="0"/>
                        </a:spcAft>
                      </a:pPr>
                      <a:r>
                        <a:rPr lang="en-US" sz="2000" dirty="0">
                          <a:latin typeface="Calibri"/>
                          <a:ea typeface="Calibri"/>
                          <a:cs typeface="Times New Roman"/>
                        </a:rPr>
                        <a:t>-0.303</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0.529</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0.375</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1.175</a:t>
                      </a:r>
                    </a:p>
                  </a:txBody>
                  <a:tcPr marL="68580" marR="68580" marT="0" marB="0" anchor="ctr"/>
                </a:tc>
              </a:tr>
              <a:tr h="516467">
                <a:tc>
                  <a:txBody>
                    <a:bodyPr/>
                    <a:lstStyle/>
                    <a:p>
                      <a:pPr marL="0" marR="0" algn="ctr">
                        <a:spcBef>
                          <a:spcPts val="0"/>
                        </a:spcBef>
                        <a:spcAft>
                          <a:spcPts val="0"/>
                        </a:spcAft>
                      </a:pPr>
                      <a:r>
                        <a:rPr lang="en-US" sz="2000" dirty="0">
                          <a:latin typeface="Calibri"/>
                          <a:ea typeface="Calibri"/>
                          <a:cs typeface="Times New Roman"/>
                        </a:rPr>
                        <a:t>1000</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-0.096</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0.761**</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0.598**</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1.394*</a:t>
                      </a:r>
                    </a:p>
                  </a:txBody>
                  <a:tcPr marL="68580" marR="68580" marT="0" marB="0" anchor="ctr"/>
                </a:tc>
              </a:tr>
              <a:tr h="516467">
                <a:tc>
                  <a:txBody>
                    <a:bodyPr/>
                    <a:lstStyle/>
                    <a:p>
                      <a:pPr marL="0" marR="0" algn="ctr">
                        <a:spcBef>
                          <a:spcPts val="0"/>
                        </a:spcBef>
                        <a:spcAft>
                          <a:spcPts val="0"/>
                        </a:spcAft>
                      </a:pPr>
                      <a:r>
                        <a:rPr lang="en-US" sz="2000" dirty="0">
                          <a:latin typeface="Calibri"/>
                          <a:ea typeface="Calibri"/>
                          <a:cs typeface="Times New Roman"/>
                        </a:rPr>
                        <a:t>1500</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-0.026</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0.520*</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0.430*</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1.534**</a:t>
                      </a:r>
                    </a:p>
                  </a:txBody>
                  <a:tcPr marL="68580" marR="68580" marT="0" marB="0" anchor="ctr"/>
                </a:tc>
              </a:tr>
              <a:tr h="516467">
                <a:tc>
                  <a:txBody>
                    <a:bodyPr/>
                    <a:lstStyle/>
                    <a:p>
                      <a:pPr marL="0" marR="0" algn="ctr">
                        <a:spcBef>
                          <a:spcPts val="0"/>
                        </a:spcBef>
                        <a:spcAft>
                          <a:spcPts val="0"/>
                        </a:spcAft>
                      </a:pPr>
                      <a:r>
                        <a:rPr lang="en-US" sz="2000" dirty="0">
                          <a:latin typeface="Calibri"/>
                          <a:ea typeface="Calibri"/>
                          <a:cs typeface="Times New Roman"/>
                        </a:rPr>
                        <a:t>2000</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-0.114</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0.070</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0.095</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1.439**</a:t>
                      </a:r>
                    </a:p>
                  </a:txBody>
                  <a:tcPr marL="68580" marR="68580" marT="0" marB="0" anchor="ctr"/>
                </a:tc>
              </a:tr>
              <a:tr h="516467">
                <a:tc>
                  <a:txBody>
                    <a:bodyPr/>
                    <a:lstStyle/>
                    <a:p>
                      <a:pPr marL="0" marR="0" algn="ctr">
                        <a:spcBef>
                          <a:spcPts val="0"/>
                        </a:spcBef>
                        <a:spcAft>
                          <a:spcPts val="0"/>
                        </a:spcAft>
                      </a:pPr>
                      <a:r>
                        <a:rPr lang="en-US" sz="2000" dirty="0">
                          <a:latin typeface="Calibri"/>
                          <a:ea typeface="Calibri"/>
                          <a:cs typeface="Times New Roman"/>
                        </a:rPr>
                        <a:t>2500</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-0.281</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-0.106</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-0.026</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1.094**</a:t>
                      </a:r>
                    </a:p>
                  </a:txBody>
                  <a:tcPr marL="68580" marR="68580" marT="0" marB="0" anchor="ctr"/>
                </a:tc>
              </a:tr>
              <a:tr h="516467">
                <a:tc>
                  <a:txBody>
                    <a:bodyPr/>
                    <a:lstStyle/>
                    <a:p>
                      <a:pPr marL="0" marR="0" algn="ctr">
                        <a:spcBef>
                          <a:spcPts val="0"/>
                        </a:spcBef>
                        <a:spcAft>
                          <a:spcPts val="0"/>
                        </a:spcAft>
                      </a:pPr>
                      <a:r>
                        <a:rPr lang="en-US" sz="2000" dirty="0">
                          <a:latin typeface="Calibri"/>
                          <a:ea typeface="Calibri"/>
                          <a:cs typeface="Times New Roman"/>
                        </a:rPr>
                        <a:t>3000</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-0.411</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-0.021</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0.206</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0.721**</a:t>
                      </a:r>
                    </a:p>
                  </a:txBody>
                  <a:tcPr marL="68580" marR="68580" marT="0" marB="0" anchor="ctr"/>
                </a:tc>
              </a:tr>
              <a:tr h="516467">
                <a:tc>
                  <a:txBody>
                    <a:bodyPr/>
                    <a:lstStyle/>
                    <a:p>
                      <a:pPr marL="0" marR="0" algn="ctr">
                        <a:spcBef>
                          <a:spcPts val="0"/>
                        </a:spcBef>
                        <a:spcAft>
                          <a:spcPts val="0"/>
                        </a:spcAft>
                      </a:pPr>
                      <a:r>
                        <a:rPr lang="en-US" sz="2000" dirty="0">
                          <a:latin typeface="Calibri"/>
                          <a:ea typeface="Calibri"/>
                          <a:cs typeface="Times New Roman"/>
                        </a:rPr>
                        <a:t>4000</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-0.407</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0.162</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1.043</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0.745**</a:t>
                      </a:r>
                    </a:p>
                  </a:txBody>
                  <a:tcPr marL="68580" marR="68580" marT="0" marB="0" anchor="ctr"/>
                </a:tc>
              </a:tr>
              <a:tr h="516467">
                <a:tc>
                  <a:txBody>
                    <a:bodyPr/>
                    <a:lstStyle/>
                    <a:p>
                      <a:pPr marL="0" marR="0" algn="ctr">
                        <a:spcBef>
                          <a:spcPts val="0"/>
                        </a:spcBef>
                        <a:spcAft>
                          <a:spcPts val="0"/>
                        </a:spcAft>
                      </a:pPr>
                      <a:r>
                        <a:rPr lang="en-US" sz="2000" dirty="0">
                          <a:latin typeface="Calibri"/>
                          <a:ea typeface="Calibri"/>
                          <a:cs typeface="Times New Roman"/>
                        </a:rPr>
                        <a:t>5000</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-0.270</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0.264</a:t>
                      </a:r>
                    </a:p>
                  </a:txBody>
                  <a:tcPr marL="68580" marR="68580" marT="0" marB="0" anchor="ctr"/>
                </a:tc>
                <a:tc>
                  <a:txBody>
                    <a:bodyPr/>
                    <a:lstStyle/>
                    <a:p>
                      <a:pPr marL="0" marR="0" algn="ctr">
                        <a:spcBef>
                          <a:spcPts val="0"/>
                        </a:spcBef>
                        <a:spcAft>
                          <a:spcPts val="0"/>
                        </a:spcAft>
                      </a:pPr>
                      <a:r>
                        <a:rPr lang="en-US" sz="2000">
                          <a:latin typeface="Calibri"/>
                          <a:ea typeface="Calibri"/>
                          <a:cs typeface="Times New Roman"/>
                        </a:rPr>
                        <a:t>1.641*</a:t>
                      </a:r>
                    </a:p>
                  </a:txBody>
                  <a:tcPr marL="68580" marR="68580" marT="0" marB="0" anchor="ctr"/>
                </a:tc>
                <a:tc>
                  <a:txBody>
                    <a:bodyPr/>
                    <a:lstStyle/>
                    <a:p>
                      <a:pPr marL="0" marR="0" algn="ctr">
                        <a:spcBef>
                          <a:spcPts val="0"/>
                        </a:spcBef>
                        <a:spcAft>
                          <a:spcPts val="0"/>
                        </a:spcAft>
                      </a:pPr>
                      <a:r>
                        <a:rPr lang="en-US" sz="2000" dirty="0">
                          <a:latin typeface="Calibri"/>
                          <a:ea typeface="Calibri"/>
                          <a:cs typeface="Times New Roman"/>
                        </a:rPr>
                        <a:t>1.303**</a:t>
                      </a:r>
                    </a:p>
                  </a:txBody>
                  <a:tcPr marL="68580" marR="68580" marT="0" marB="0" anchor="ctr"/>
                </a:tc>
              </a:tr>
            </a:tbl>
          </a:graphicData>
        </a:graphic>
      </p:graphicFrame>
    </p:spTree>
    <p:extLst>
      <p:ext uri="{BB962C8B-B14F-4D97-AF65-F5344CB8AC3E}">
        <p14:creationId xmlns:p14="http://schemas.microsoft.com/office/powerpoint/2010/main" xmlns="" val="12587646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prstClr val="black"/>
                </a:solidFill>
              </a:rPr>
              <a:t>Accounting for these regional differences</a:t>
            </a:r>
            <a:endParaRPr lang="en-US" dirty="0"/>
          </a:p>
        </p:txBody>
      </p:sp>
      <p:sp>
        <p:nvSpPr>
          <p:cNvPr id="3" name="Content Placeholder 2"/>
          <p:cNvSpPr>
            <a:spLocks noGrp="1"/>
          </p:cNvSpPr>
          <p:nvPr>
            <p:ph idx="1"/>
          </p:nvPr>
        </p:nvSpPr>
        <p:spPr/>
        <p:txBody>
          <a:bodyPr/>
          <a:lstStyle/>
          <a:p>
            <a:r>
              <a:rPr lang="en-US" sz="2000" dirty="0" smtClean="0"/>
              <a:t>Note the following results from the descriptive report</a:t>
            </a:r>
            <a:endParaRPr lang="en-US" sz="2000" dirty="0"/>
          </a:p>
        </p:txBody>
      </p:sp>
    </p:spTree>
    <p:extLst>
      <p:ext uri="{BB962C8B-B14F-4D97-AF65-F5344CB8AC3E}">
        <p14:creationId xmlns:p14="http://schemas.microsoft.com/office/powerpoint/2010/main" xmlns="" val="171659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143000"/>
            <a:ext cx="8229600" cy="4343400"/>
          </a:xfrm>
        </p:spPr>
        <p:txBody>
          <a:bodyPr/>
          <a:lstStyle/>
          <a:p>
            <a:r>
              <a:rPr lang="en-US" sz="2400" dirty="0" smtClean="0"/>
              <a:t>Study Objectives</a:t>
            </a:r>
          </a:p>
          <a:p>
            <a:r>
              <a:rPr lang="en-US" sz="2400" dirty="0" smtClean="0"/>
              <a:t>About PSNP</a:t>
            </a:r>
          </a:p>
          <a:p>
            <a:r>
              <a:rPr lang="en-US" sz="2400" dirty="0" smtClean="0"/>
              <a:t>Impact Methodology</a:t>
            </a:r>
          </a:p>
          <a:p>
            <a:r>
              <a:rPr lang="en-US" sz="2400" dirty="0" smtClean="0"/>
              <a:t>Data</a:t>
            </a:r>
          </a:p>
          <a:p>
            <a:r>
              <a:rPr lang="en-US" sz="2400" dirty="0" smtClean="0"/>
              <a:t>Impact Results</a:t>
            </a:r>
          </a:p>
          <a:p>
            <a:pPr lvl="1"/>
            <a:r>
              <a:rPr lang="en-US" sz="2000" dirty="0" smtClean="0"/>
              <a:t>Average impact</a:t>
            </a:r>
          </a:p>
          <a:p>
            <a:pPr lvl="1"/>
            <a:r>
              <a:rPr lang="en-US" sz="2000" dirty="0" smtClean="0"/>
              <a:t>Regional Variation </a:t>
            </a:r>
          </a:p>
          <a:p>
            <a:pPr lvl="1"/>
            <a:r>
              <a:rPr lang="en-US" sz="2000" dirty="0" smtClean="0"/>
              <a:t>Summary of other results</a:t>
            </a:r>
          </a:p>
          <a:p>
            <a:r>
              <a:rPr lang="en-US" sz="2400" dirty="0" smtClean="0"/>
              <a:t>Future work</a:t>
            </a:r>
          </a:p>
          <a:p>
            <a:endParaRPr lang="en-US" sz="2400" dirty="0" smtClean="0"/>
          </a:p>
          <a:p>
            <a:endParaRPr lang="en-US" sz="2400" dirty="0" smtClean="0"/>
          </a:p>
          <a:p>
            <a:endParaRPr lang="en-US" sz="2400" dirty="0"/>
          </a:p>
        </p:txBody>
      </p:sp>
      <p:sp>
        <p:nvSpPr>
          <p:cNvPr id="5" name="Title 4"/>
          <p:cNvSpPr>
            <a:spLocks noGrp="1"/>
          </p:cNvSpPr>
          <p:nvPr>
            <p:ph type="title"/>
          </p:nvPr>
        </p:nvSpPr>
        <p:spPr/>
        <p:txBody>
          <a:bodyPr/>
          <a:lstStyle/>
          <a:p>
            <a:r>
              <a:rPr lang="en-US" sz="3600" dirty="0" smtClean="0"/>
              <a:t>Outline</a:t>
            </a:r>
            <a:r>
              <a:rPr lang="en-US" dirty="0" smtClean="0"/>
              <a:t> </a:t>
            </a:r>
            <a:endParaRPr lang="en-US" dirty="0"/>
          </a:p>
        </p:txBody>
      </p:sp>
    </p:spTree>
    <p:extLst>
      <p:ext uri="{BB962C8B-B14F-4D97-AF65-F5344CB8AC3E}">
        <p14:creationId xmlns:p14="http://schemas.microsoft.com/office/powerpoint/2010/main" xmlns="" val="36145407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Frequency of payments (percent), </a:t>
            </a:r>
            <a:r>
              <a:rPr lang="en-US" sz="2400" b="1" i="1" dirty="0" smtClean="0"/>
              <a:t>January-May</a:t>
            </a:r>
            <a:endParaRPr lang="en-US" sz="2400" b="1" dirty="0"/>
          </a:p>
        </p:txBody>
      </p:sp>
      <p:graphicFrame>
        <p:nvGraphicFramePr>
          <p:cNvPr id="5" name="Content Placeholder 4"/>
          <p:cNvGraphicFramePr>
            <a:graphicFrameLocks noGrp="1"/>
          </p:cNvGraphicFramePr>
          <p:nvPr>
            <p:ph sz="half" idx="1"/>
          </p:nvPr>
        </p:nvGraphicFramePr>
        <p:xfrm>
          <a:off x="228600" y="1981200"/>
          <a:ext cx="4267200" cy="3810000"/>
        </p:xfrm>
        <a:graphic>
          <a:graphicData uri="http://schemas.openxmlformats.org/drawingml/2006/table">
            <a:tbl>
              <a:tblPr firstRow="1" bandRow="1">
                <a:tableStyleId>{5C22544A-7EE6-4342-B048-85BDC9FD1C3A}</a:tableStyleId>
              </a:tblPr>
              <a:tblGrid>
                <a:gridCol w="853440"/>
                <a:gridCol w="853440"/>
                <a:gridCol w="853440"/>
                <a:gridCol w="853440"/>
                <a:gridCol w="853440"/>
              </a:tblGrid>
              <a:tr h="635000">
                <a:tc>
                  <a:txBody>
                    <a:bodyPr/>
                    <a:lstStyle/>
                    <a:p>
                      <a:pPr marL="0" marR="0" algn="ctr">
                        <a:spcBef>
                          <a:spcPts val="0"/>
                        </a:spcBef>
                        <a:spcAft>
                          <a:spcPts val="0"/>
                        </a:spcAft>
                      </a:pPr>
                      <a:r>
                        <a:rPr lang="en-US" sz="1400" b="1" dirty="0" smtClean="0">
                          <a:latin typeface="Calibri"/>
                          <a:ea typeface="Calibri"/>
                          <a:cs typeface="Times New Roman"/>
                        </a:rPr>
                        <a:t># payment</a:t>
                      </a:r>
                      <a:endParaRPr lang="en-US" sz="18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b="1" dirty="0" err="1">
                          <a:latin typeface="Calibri"/>
                          <a:ea typeface="Calibri"/>
                          <a:cs typeface="Times New Roman"/>
                        </a:rPr>
                        <a:t>Tigray</a:t>
                      </a:r>
                      <a:endParaRPr lang="en-US" sz="18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b="1" dirty="0" err="1">
                          <a:latin typeface="Calibri"/>
                          <a:ea typeface="Calibri"/>
                          <a:cs typeface="Times New Roman"/>
                        </a:rPr>
                        <a:t>Amhara</a:t>
                      </a:r>
                      <a:endParaRPr lang="en-US" sz="18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b="1" dirty="0" err="1">
                          <a:latin typeface="Calibri"/>
                          <a:ea typeface="Calibri"/>
                          <a:cs typeface="Times New Roman"/>
                        </a:rPr>
                        <a:t>Oromiya</a:t>
                      </a:r>
                      <a:endParaRPr lang="en-US" sz="18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b="1" dirty="0">
                          <a:latin typeface="Calibri"/>
                          <a:ea typeface="Calibri"/>
                          <a:cs typeface="Times New Roman"/>
                        </a:rPr>
                        <a:t>SNNPR</a:t>
                      </a:r>
                      <a:endParaRPr lang="en-US" sz="1800" dirty="0">
                        <a:latin typeface="Calibri"/>
                        <a:ea typeface="Calibri"/>
                        <a:cs typeface="Times New Roman"/>
                      </a:endParaRPr>
                    </a:p>
                  </a:txBody>
                  <a:tcPr marL="68580" marR="68580" marT="0" marB="0" anchor="ctr"/>
                </a:tc>
              </a:tr>
              <a:tr h="635000">
                <a:tc>
                  <a:txBody>
                    <a:bodyPr/>
                    <a:lstStyle/>
                    <a:p>
                      <a:pPr marL="0" marR="0" algn="ctr">
                        <a:spcBef>
                          <a:spcPts val="0"/>
                        </a:spcBef>
                        <a:spcAft>
                          <a:spcPts val="0"/>
                        </a:spcAft>
                      </a:pPr>
                      <a:r>
                        <a:rPr lang="en-US" sz="1600" dirty="0">
                          <a:latin typeface="Calibri"/>
                          <a:ea typeface="Calibri"/>
                          <a:cs typeface="Times New Roman"/>
                        </a:rPr>
                        <a:t>1</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15925" algn="dec"/>
                        </a:tabLst>
                      </a:pPr>
                      <a:r>
                        <a:rPr lang="en-US" sz="1600" dirty="0">
                          <a:latin typeface="Calibri"/>
                          <a:ea typeface="Calibri"/>
                          <a:cs typeface="Times New Roman"/>
                        </a:rPr>
                        <a:t>22.4</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22275" algn="dec"/>
                        </a:tabLst>
                      </a:pPr>
                      <a:r>
                        <a:rPr lang="en-US" sz="1600">
                          <a:latin typeface="Calibri"/>
                          <a:ea typeface="Calibri"/>
                          <a:cs typeface="Times New Roman"/>
                        </a:rPr>
                        <a:t>33.3</a:t>
                      </a:r>
                      <a:endParaRPr lang="en-US" sz="200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01955" algn="dec"/>
                        </a:tabLst>
                      </a:pPr>
                      <a:r>
                        <a:rPr lang="en-US" sz="1600">
                          <a:latin typeface="Calibri"/>
                          <a:ea typeface="Calibri"/>
                          <a:cs typeface="Times New Roman"/>
                        </a:rPr>
                        <a:t>31.9</a:t>
                      </a:r>
                      <a:endParaRPr lang="en-US" sz="200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398145" algn="dec"/>
                        </a:tabLst>
                      </a:pPr>
                      <a:r>
                        <a:rPr lang="en-US" sz="1600">
                          <a:latin typeface="Calibri"/>
                          <a:ea typeface="Calibri"/>
                          <a:cs typeface="Times New Roman"/>
                        </a:rPr>
                        <a:t>3.3</a:t>
                      </a:r>
                      <a:endParaRPr lang="en-US" sz="2000">
                        <a:latin typeface="Calibri"/>
                        <a:ea typeface="Calibri"/>
                        <a:cs typeface="Times New Roman"/>
                      </a:endParaRPr>
                    </a:p>
                  </a:txBody>
                  <a:tcPr marL="68580" marR="68580" marT="0" marB="0" anchor="ctr"/>
                </a:tc>
              </a:tr>
              <a:tr h="635000">
                <a:tc>
                  <a:txBody>
                    <a:bodyPr/>
                    <a:lstStyle/>
                    <a:p>
                      <a:pPr marL="0" marR="0" algn="ctr">
                        <a:spcBef>
                          <a:spcPts val="0"/>
                        </a:spcBef>
                        <a:spcAft>
                          <a:spcPts val="0"/>
                        </a:spcAft>
                      </a:pPr>
                      <a:r>
                        <a:rPr lang="en-US" sz="1600" dirty="0">
                          <a:latin typeface="Calibri"/>
                          <a:ea typeface="Calibri"/>
                          <a:cs typeface="Times New Roman"/>
                        </a:rPr>
                        <a:t>2</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15925" algn="dec"/>
                        </a:tabLst>
                      </a:pPr>
                      <a:r>
                        <a:rPr lang="en-US" sz="1600">
                          <a:latin typeface="Calibri"/>
                          <a:ea typeface="Calibri"/>
                          <a:cs typeface="Times New Roman"/>
                        </a:rPr>
                        <a:t>21.9</a:t>
                      </a:r>
                      <a:endParaRPr lang="en-US" sz="200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22275" algn="dec"/>
                        </a:tabLst>
                      </a:pPr>
                      <a:r>
                        <a:rPr lang="en-US" sz="1600">
                          <a:latin typeface="Calibri"/>
                          <a:ea typeface="Calibri"/>
                          <a:cs typeface="Times New Roman"/>
                        </a:rPr>
                        <a:t>25.3</a:t>
                      </a:r>
                      <a:endParaRPr lang="en-US" sz="200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01955" algn="dec"/>
                        </a:tabLst>
                      </a:pPr>
                      <a:r>
                        <a:rPr lang="en-US" sz="1600">
                          <a:latin typeface="Calibri"/>
                          <a:ea typeface="Calibri"/>
                          <a:cs typeface="Times New Roman"/>
                        </a:rPr>
                        <a:t>24.6</a:t>
                      </a:r>
                      <a:endParaRPr lang="en-US" sz="200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398145" algn="dec"/>
                        </a:tabLst>
                      </a:pPr>
                      <a:r>
                        <a:rPr lang="en-US" sz="1600">
                          <a:latin typeface="Calibri"/>
                          <a:ea typeface="Calibri"/>
                          <a:cs typeface="Times New Roman"/>
                        </a:rPr>
                        <a:t>5.5</a:t>
                      </a:r>
                      <a:endParaRPr lang="en-US" sz="2000">
                        <a:latin typeface="Calibri"/>
                        <a:ea typeface="Calibri"/>
                        <a:cs typeface="Times New Roman"/>
                      </a:endParaRPr>
                    </a:p>
                  </a:txBody>
                  <a:tcPr marL="68580" marR="68580" marT="0" marB="0" anchor="ctr"/>
                </a:tc>
              </a:tr>
              <a:tr h="635000">
                <a:tc>
                  <a:txBody>
                    <a:bodyPr/>
                    <a:lstStyle/>
                    <a:p>
                      <a:pPr marL="0" marR="0" algn="ctr">
                        <a:spcBef>
                          <a:spcPts val="0"/>
                        </a:spcBef>
                        <a:spcAft>
                          <a:spcPts val="0"/>
                        </a:spcAft>
                      </a:pPr>
                      <a:r>
                        <a:rPr lang="en-US" sz="1600" dirty="0">
                          <a:latin typeface="Calibri"/>
                          <a:ea typeface="Calibri"/>
                          <a:cs typeface="Times New Roman"/>
                        </a:rPr>
                        <a:t>3</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15925" algn="dec"/>
                        </a:tabLst>
                      </a:pPr>
                      <a:r>
                        <a:rPr lang="en-US" sz="1600">
                          <a:latin typeface="Calibri"/>
                          <a:ea typeface="Calibri"/>
                          <a:cs typeface="Times New Roman"/>
                        </a:rPr>
                        <a:t>10.4</a:t>
                      </a:r>
                      <a:endParaRPr lang="en-US" sz="200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22275" algn="dec"/>
                        </a:tabLst>
                      </a:pPr>
                      <a:r>
                        <a:rPr lang="en-US" sz="1600">
                          <a:latin typeface="Calibri"/>
                          <a:ea typeface="Calibri"/>
                          <a:cs typeface="Times New Roman"/>
                        </a:rPr>
                        <a:t>13.1</a:t>
                      </a:r>
                      <a:endParaRPr lang="en-US" sz="200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01955" algn="dec"/>
                        </a:tabLst>
                      </a:pPr>
                      <a:r>
                        <a:rPr lang="en-US" sz="1600">
                          <a:latin typeface="Calibri"/>
                          <a:ea typeface="Calibri"/>
                          <a:cs typeface="Times New Roman"/>
                        </a:rPr>
                        <a:t>27.5</a:t>
                      </a:r>
                      <a:endParaRPr lang="en-US" sz="200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398145" algn="dec"/>
                        </a:tabLst>
                      </a:pPr>
                      <a:r>
                        <a:rPr lang="en-US" sz="1600">
                          <a:latin typeface="Calibri"/>
                          <a:ea typeface="Calibri"/>
                          <a:cs typeface="Times New Roman"/>
                        </a:rPr>
                        <a:t>13.2</a:t>
                      </a:r>
                      <a:endParaRPr lang="en-US" sz="2000">
                        <a:latin typeface="Calibri"/>
                        <a:ea typeface="Calibri"/>
                        <a:cs typeface="Times New Roman"/>
                      </a:endParaRPr>
                    </a:p>
                  </a:txBody>
                  <a:tcPr marL="68580" marR="68580" marT="0" marB="0" anchor="ctr"/>
                </a:tc>
              </a:tr>
              <a:tr h="635000">
                <a:tc>
                  <a:txBody>
                    <a:bodyPr/>
                    <a:lstStyle/>
                    <a:p>
                      <a:pPr marL="0" marR="0" algn="ctr">
                        <a:spcBef>
                          <a:spcPts val="0"/>
                        </a:spcBef>
                        <a:spcAft>
                          <a:spcPts val="0"/>
                        </a:spcAft>
                      </a:pPr>
                      <a:r>
                        <a:rPr lang="en-US" sz="1600" dirty="0">
                          <a:latin typeface="Calibri"/>
                          <a:ea typeface="Calibri"/>
                          <a:cs typeface="Times New Roman"/>
                        </a:rPr>
                        <a:t>4</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15925" algn="dec"/>
                        </a:tabLst>
                      </a:pPr>
                      <a:r>
                        <a:rPr lang="en-US" sz="1600">
                          <a:latin typeface="Calibri"/>
                          <a:ea typeface="Calibri"/>
                          <a:cs typeface="Times New Roman"/>
                        </a:rPr>
                        <a:t>13.1</a:t>
                      </a:r>
                      <a:endParaRPr lang="en-US" sz="200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22275" algn="dec"/>
                        </a:tabLst>
                      </a:pPr>
                      <a:r>
                        <a:rPr lang="en-US" sz="1600">
                          <a:latin typeface="Calibri"/>
                          <a:ea typeface="Calibri"/>
                          <a:cs typeface="Times New Roman"/>
                        </a:rPr>
                        <a:t>7.1</a:t>
                      </a:r>
                      <a:endParaRPr lang="en-US" sz="200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01955" algn="dec"/>
                        </a:tabLst>
                      </a:pPr>
                      <a:r>
                        <a:rPr lang="en-US" sz="1600">
                          <a:latin typeface="Calibri"/>
                          <a:ea typeface="Calibri"/>
                          <a:cs typeface="Times New Roman"/>
                        </a:rPr>
                        <a:t>8.7</a:t>
                      </a:r>
                      <a:endParaRPr lang="en-US" sz="200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398145" algn="dec"/>
                        </a:tabLst>
                      </a:pPr>
                      <a:r>
                        <a:rPr lang="en-US" sz="1600">
                          <a:latin typeface="Calibri"/>
                          <a:ea typeface="Calibri"/>
                          <a:cs typeface="Times New Roman"/>
                        </a:rPr>
                        <a:t>16.5</a:t>
                      </a:r>
                      <a:endParaRPr lang="en-US" sz="2000">
                        <a:latin typeface="Calibri"/>
                        <a:ea typeface="Calibri"/>
                        <a:cs typeface="Times New Roman"/>
                      </a:endParaRPr>
                    </a:p>
                  </a:txBody>
                  <a:tcPr marL="68580" marR="68580" marT="0" marB="0" anchor="ctr"/>
                </a:tc>
              </a:tr>
              <a:tr h="635000">
                <a:tc>
                  <a:txBody>
                    <a:bodyPr/>
                    <a:lstStyle/>
                    <a:p>
                      <a:pPr marL="0" marR="0" algn="ctr">
                        <a:spcBef>
                          <a:spcPts val="0"/>
                        </a:spcBef>
                        <a:spcAft>
                          <a:spcPts val="0"/>
                        </a:spcAft>
                      </a:pPr>
                      <a:r>
                        <a:rPr lang="en-US" sz="1600" dirty="0">
                          <a:latin typeface="Calibri"/>
                          <a:ea typeface="Calibri"/>
                          <a:cs typeface="Times New Roman"/>
                        </a:rPr>
                        <a:t>5</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15925" algn="dec"/>
                        </a:tabLst>
                      </a:pPr>
                      <a:r>
                        <a:rPr lang="en-US" sz="1600" dirty="0">
                          <a:latin typeface="Calibri"/>
                          <a:ea typeface="Calibri"/>
                          <a:cs typeface="Times New Roman"/>
                        </a:rPr>
                        <a:t>32.2</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22275" algn="dec"/>
                        </a:tabLst>
                      </a:pPr>
                      <a:r>
                        <a:rPr lang="en-US" sz="1600" dirty="0">
                          <a:latin typeface="Calibri"/>
                          <a:ea typeface="Calibri"/>
                          <a:cs typeface="Times New Roman"/>
                        </a:rPr>
                        <a:t>21.2</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01955" algn="dec"/>
                        </a:tabLst>
                      </a:pPr>
                      <a:r>
                        <a:rPr lang="en-US" sz="1600" dirty="0">
                          <a:latin typeface="Calibri"/>
                          <a:ea typeface="Calibri"/>
                          <a:cs typeface="Times New Roman"/>
                        </a:rPr>
                        <a:t>7.2</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398145" algn="dec"/>
                        </a:tabLst>
                      </a:pPr>
                      <a:r>
                        <a:rPr lang="en-US" sz="1600" dirty="0">
                          <a:latin typeface="Calibri"/>
                          <a:ea typeface="Calibri"/>
                          <a:cs typeface="Times New Roman"/>
                        </a:rPr>
                        <a:t>61.5</a:t>
                      </a:r>
                      <a:endParaRPr lang="en-US" sz="2000" dirty="0">
                        <a:latin typeface="Calibri"/>
                        <a:ea typeface="Calibri"/>
                        <a:cs typeface="Times New Roman"/>
                      </a:endParaRPr>
                    </a:p>
                  </a:txBody>
                  <a:tcPr marL="68580" marR="68580" marT="0" marB="0" anchor="ctr"/>
                </a:tc>
              </a:tr>
            </a:tbl>
          </a:graphicData>
        </a:graphic>
      </p:graphicFrame>
      <p:sp>
        <p:nvSpPr>
          <p:cNvPr id="4" name="Content Placeholder 3"/>
          <p:cNvSpPr>
            <a:spLocks noGrp="1"/>
          </p:cNvSpPr>
          <p:nvPr>
            <p:ph sz="half" idx="2"/>
          </p:nvPr>
        </p:nvSpPr>
        <p:spPr>
          <a:xfrm>
            <a:off x="4648200" y="1447800"/>
            <a:ext cx="4038600" cy="4678363"/>
          </a:xfrm>
        </p:spPr>
        <p:txBody>
          <a:bodyPr/>
          <a:lstStyle/>
          <a:p>
            <a:pPr>
              <a:buNone/>
            </a:pPr>
            <a:r>
              <a:rPr lang="en-US" sz="2000" dirty="0" smtClean="0"/>
              <a:t>2010</a:t>
            </a:r>
            <a:endParaRPr lang="en-US" dirty="0" smtClean="0"/>
          </a:p>
          <a:p>
            <a:pPr>
              <a:buNone/>
            </a:pPr>
            <a:endParaRPr lang="en-US" dirty="0" smtClean="0"/>
          </a:p>
          <a:p>
            <a:pPr>
              <a:buNone/>
            </a:pPr>
            <a:endParaRPr lang="en-US" dirty="0"/>
          </a:p>
        </p:txBody>
      </p:sp>
      <p:sp>
        <p:nvSpPr>
          <p:cNvPr id="6" name="TextBox 5"/>
          <p:cNvSpPr txBox="1"/>
          <p:nvPr/>
        </p:nvSpPr>
        <p:spPr>
          <a:xfrm>
            <a:off x="609600" y="1295400"/>
            <a:ext cx="3733800" cy="400110"/>
          </a:xfrm>
          <a:prstGeom prst="rect">
            <a:avLst/>
          </a:prstGeom>
          <a:noFill/>
        </p:spPr>
        <p:txBody>
          <a:bodyPr wrap="square" rtlCol="0">
            <a:spAutoFit/>
          </a:bodyPr>
          <a:lstStyle/>
          <a:p>
            <a:r>
              <a:rPr lang="en-US" sz="2000" dirty="0" smtClean="0">
                <a:latin typeface="+mn-lt"/>
              </a:rPr>
              <a:t>2009</a:t>
            </a:r>
            <a:endParaRPr lang="en-US" sz="2000" dirty="0">
              <a:latin typeface="+mn-lt"/>
            </a:endParaRPr>
          </a:p>
        </p:txBody>
      </p:sp>
      <p:graphicFrame>
        <p:nvGraphicFramePr>
          <p:cNvPr id="7" name="Table 6"/>
          <p:cNvGraphicFramePr>
            <a:graphicFrameLocks noGrp="1"/>
          </p:cNvGraphicFramePr>
          <p:nvPr/>
        </p:nvGraphicFramePr>
        <p:xfrm>
          <a:off x="4572000" y="2057400"/>
          <a:ext cx="4572000" cy="3733800"/>
        </p:xfrm>
        <a:graphic>
          <a:graphicData uri="http://schemas.openxmlformats.org/drawingml/2006/table">
            <a:tbl>
              <a:tblPr firstRow="1" bandRow="1">
                <a:tableStyleId>{5C22544A-7EE6-4342-B048-85BDC9FD1C3A}</a:tableStyleId>
              </a:tblPr>
              <a:tblGrid>
                <a:gridCol w="914400"/>
                <a:gridCol w="914400"/>
                <a:gridCol w="914400"/>
                <a:gridCol w="914400"/>
                <a:gridCol w="914400"/>
              </a:tblGrid>
              <a:tr h="622300">
                <a:tc>
                  <a:txBody>
                    <a:bodyPr/>
                    <a:lstStyle/>
                    <a:p>
                      <a:pPr marL="0" marR="0" algn="ctr">
                        <a:spcBef>
                          <a:spcPts val="0"/>
                        </a:spcBef>
                        <a:spcAft>
                          <a:spcPts val="0"/>
                        </a:spcAft>
                      </a:pPr>
                      <a:r>
                        <a:rPr lang="en-US" sz="1400" b="1" dirty="0" smtClean="0">
                          <a:latin typeface="Calibri"/>
                          <a:ea typeface="Calibri"/>
                          <a:cs typeface="Times New Roman"/>
                        </a:rPr>
                        <a:t># payment</a:t>
                      </a:r>
                      <a:endParaRPr lang="en-US" sz="18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b="1" dirty="0" err="1">
                          <a:latin typeface="Calibri"/>
                          <a:ea typeface="Calibri"/>
                          <a:cs typeface="Times New Roman"/>
                        </a:rPr>
                        <a:t>Tigray</a:t>
                      </a:r>
                      <a:endParaRPr lang="en-US" sz="18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b="1" dirty="0" err="1">
                          <a:latin typeface="Calibri"/>
                          <a:ea typeface="Calibri"/>
                          <a:cs typeface="Times New Roman"/>
                        </a:rPr>
                        <a:t>Amhara</a:t>
                      </a:r>
                      <a:endParaRPr lang="en-US" sz="18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b="1" dirty="0" err="1">
                          <a:latin typeface="Calibri"/>
                          <a:ea typeface="Calibri"/>
                          <a:cs typeface="Times New Roman"/>
                        </a:rPr>
                        <a:t>Oromiya</a:t>
                      </a:r>
                      <a:endParaRPr lang="en-US" sz="18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400" b="1" dirty="0">
                          <a:latin typeface="Calibri"/>
                          <a:ea typeface="Calibri"/>
                          <a:cs typeface="Times New Roman"/>
                        </a:rPr>
                        <a:t>SNNPR</a:t>
                      </a:r>
                      <a:endParaRPr lang="en-US" sz="1800" dirty="0">
                        <a:latin typeface="Calibri"/>
                        <a:ea typeface="Calibri"/>
                        <a:cs typeface="Times New Roman"/>
                      </a:endParaRPr>
                    </a:p>
                  </a:txBody>
                  <a:tcPr marL="68580" marR="68580" marT="0" marB="0" anchor="ctr"/>
                </a:tc>
              </a:tr>
              <a:tr h="622300">
                <a:tc>
                  <a:txBody>
                    <a:bodyPr/>
                    <a:lstStyle/>
                    <a:p>
                      <a:pPr marL="0" marR="0" algn="ctr">
                        <a:spcBef>
                          <a:spcPts val="0"/>
                        </a:spcBef>
                        <a:spcAft>
                          <a:spcPts val="0"/>
                        </a:spcAft>
                      </a:pPr>
                      <a:r>
                        <a:rPr lang="en-US" sz="1400" dirty="0">
                          <a:latin typeface="Calibri"/>
                          <a:ea typeface="Calibri"/>
                          <a:cs typeface="Times New Roman"/>
                        </a:rPr>
                        <a:t>1</a:t>
                      </a:r>
                      <a:endParaRPr lang="en-US" sz="18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15925" algn="dec"/>
                        </a:tabLst>
                      </a:pPr>
                      <a:r>
                        <a:rPr lang="en-US" sz="1600" dirty="0">
                          <a:latin typeface="Calibri"/>
                          <a:ea typeface="Calibri"/>
                          <a:cs typeface="Times New Roman"/>
                        </a:rPr>
                        <a:t>32.3</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22275" algn="dec"/>
                        </a:tabLst>
                      </a:pPr>
                      <a:r>
                        <a:rPr lang="en-US" sz="1600">
                          <a:latin typeface="Calibri"/>
                          <a:ea typeface="Calibri"/>
                          <a:cs typeface="Times New Roman"/>
                        </a:rPr>
                        <a:t>34.5</a:t>
                      </a:r>
                      <a:endParaRPr lang="en-US" sz="200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01955" algn="dec"/>
                        </a:tabLst>
                      </a:pPr>
                      <a:r>
                        <a:rPr lang="en-US" sz="1600" dirty="0">
                          <a:latin typeface="Calibri"/>
                          <a:ea typeface="Calibri"/>
                          <a:cs typeface="Times New Roman"/>
                        </a:rPr>
                        <a:t>60.3</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398145" algn="dec"/>
                        </a:tabLst>
                      </a:pPr>
                      <a:r>
                        <a:rPr lang="en-US" sz="1600">
                          <a:latin typeface="Calibri"/>
                          <a:ea typeface="Calibri"/>
                          <a:cs typeface="Times New Roman"/>
                        </a:rPr>
                        <a:t>4.6</a:t>
                      </a:r>
                      <a:endParaRPr lang="en-US" sz="2000">
                        <a:latin typeface="Calibri"/>
                        <a:ea typeface="Calibri"/>
                        <a:cs typeface="Times New Roman"/>
                      </a:endParaRPr>
                    </a:p>
                  </a:txBody>
                  <a:tcPr marL="68580" marR="68580" marT="0" marB="0" anchor="ctr"/>
                </a:tc>
              </a:tr>
              <a:tr h="622300">
                <a:tc>
                  <a:txBody>
                    <a:bodyPr/>
                    <a:lstStyle/>
                    <a:p>
                      <a:pPr marL="0" marR="0" algn="ctr">
                        <a:spcBef>
                          <a:spcPts val="0"/>
                        </a:spcBef>
                        <a:spcAft>
                          <a:spcPts val="0"/>
                        </a:spcAft>
                      </a:pPr>
                      <a:r>
                        <a:rPr lang="en-US" sz="1400" dirty="0">
                          <a:latin typeface="Calibri"/>
                          <a:ea typeface="Calibri"/>
                          <a:cs typeface="Times New Roman"/>
                        </a:rPr>
                        <a:t>2</a:t>
                      </a:r>
                      <a:endParaRPr lang="en-US" sz="18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15925" algn="dec"/>
                        </a:tabLst>
                      </a:pPr>
                      <a:r>
                        <a:rPr lang="en-US" sz="1600" dirty="0">
                          <a:latin typeface="Calibri"/>
                          <a:ea typeface="Calibri"/>
                          <a:cs typeface="Times New Roman"/>
                        </a:rPr>
                        <a:t>23.7</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22275" algn="dec"/>
                        </a:tabLst>
                      </a:pPr>
                      <a:r>
                        <a:rPr lang="en-US" sz="1600">
                          <a:latin typeface="Calibri"/>
                          <a:ea typeface="Calibri"/>
                          <a:cs typeface="Times New Roman"/>
                        </a:rPr>
                        <a:t>39.1</a:t>
                      </a:r>
                      <a:endParaRPr lang="en-US" sz="200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01955" algn="dec"/>
                        </a:tabLst>
                      </a:pPr>
                      <a:r>
                        <a:rPr lang="en-US" sz="1600">
                          <a:latin typeface="Calibri"/>
                          <a:ea typeface="Calibri"/>
                          <a:cs typeface="Times New Roman"/>
                        </a:rPr>
                        <a:t>20.6</a:t>
                      </a:r>
                      <a:endParaRPr lang="en-US" sz="200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398145" algn="dec"/>
                        </a:tabLst>
                      </a:pPr>
                      <a:r>
                        <a:rPr lang="en-US" sz="1600">
                          <a:latin typeface="Calibri"/>
                          <a:ea typeface="Calibri"/>
                          <a:cs typeface="Times New Roman"/>
                        </a:rPr>
                        <a:t>15.9</a:t>
                      </a:r>
                      <a:endParaRPr lang="en-US" sz="2000">
                        <a:latin typeface="Calibri"/>
                        <a:ea typeface="Calibri"/>
                        <a:cs typeface="Times New Roman"/>
                      </a:endParaRPr>
                    </a:p>
                  </a:txBody>
                  <a:tcPr marL="68580" marR="68580" marT="0" marB="0" anchor="ctr"/>
                </a:tc>
              </a:tr>
              <a:tr h="622300">
                <a:tc>
                  <a:txBody>
                    <a:bodyPr/>
                    <a:lstStyle/>
                    <a:p>
                      <a:pPr marL="0" marR="0" algn="ctr">
                        <a:spcBef>
                          <a:spcPts val="0"/>
                        </a:spcBef>
                        <a:spcAft>
                          <a:spcPts val="0"/>
                        </a:spcAft>
                      </a:pPr>
                      <a:r>
                        <a:rPr lang="en-US" sz="1400" dirty="0">
                          <a:latin typeface="Calibri"/>
                          <a:ea typeface="Calibri"/>
                          <a:cs typeface="Times New Roman"/>
                        </a:rPr>
                        <a:t>3</a:t>
                      </a:r>
                      <a:endParaRPr lang="en-US" sz="18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15925" algn="dec"/>
                        </a:tabLst>
                      </a:pPr>
                      <a:r>
                        <a:rPr lang="en-US" sz="1600" dirty="0">
                          <a:latin typeface="Calibri"/>
                          <a:ea typeface="Calibri"/>
                          <a:cs typeface="Times New Roman"/>
                        </a:rPr>
                        <a:t>27.3</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22275" algn="dec"/>
                        </a:tabLst>
                      </a:pPr>
                      <a:r>
                        <a:rPr lang="en-US" sz="1600">
                          <a:latin typeface="Calibri"/>
                          <a:ea typeface="Calibri"/>
                          <a:cs typeface="Times New Roman"/>
                        </a:rPr>
                        <a:t>16.1</a:t>
                      </a:r>
                      <a:endParaRPr lang="en-US" sz="200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01955" algn="dec"/>
                        </a:tabLst>
                      </a:pPr>
                      <a:r>
                        <a:rPr lang="en-US" sz="1600">
                          <a:latin typeface="Calibri"/>
                          <a:ea typeface="Calibri"/>
                          <a:cs typeface="Times New Roman"/>
                        </a:rPr>
                        <a:t>14.3</a:t>
                      </a:r>
                      <a:endParaRPr lang="en-US" sz="200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398145" algn="dec"/>
                        </a:tabLst>
                      </a:pPr>
                      <a:r>
                        <a:rPr lang="en-US" sz="1600">
                          <a:latin typeface="Calibri"/>
                          <a:ea typeface="Calibri"/>
                          <a:cs typeface="Times New Roman"/>
                        </a:rPr>
                        <a:t>28.4</a:t>
                      </a:r>
                      <a:endParaRPr lang="en-US" sz="2000">
                        <a:latin typeface="Calibri"/>
                        <a:ea typeface="Calibri"/>
                        <a:cs typeface="Times New Roman"/>
                      </a:endParaRPr>
                    </a:p>
                  </a:txBody>
                  <a:tcPr marL="68580" marR="68580" marT="0" marB="0" anchor="ctr"/>
                </a:tc>
              </a:tr>
              <a:tr h="622300">
                <a:tc>
                  <a:txBody>
                    <a:bodyPr/>
                    <a:lstStyle/>
                    <a:p>
                      <a:pPr marL="0" marR="0" algn="ctr">
                        <a:spcBef>
                          <a:spcPts val="0"/>
                        </a:spcBef>
                        <a:spcAft>
                          <a:spcPts val="0"/>
                        </a:spcAft>
                      </a:pPr>
                      <a:r>
                        <a:rPr lang="en-US" sz="1400" dirty="0">
                          <a:latin typeface="Calibri"/>
                          <a:ea typeface="Calibri"/>
                          <a:cs typeface="Times New Roman"/>
                        </a:rPr>
                        <a:t>4</a:t>
                      </a:r>
                      <a:endParaRPr lang="en-US" sz="18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15925" algn="dec"/>
                        </a:tabLst>
                      </a:pPr>
                      <a:r>
                        <a:rPr lang="en-US" sz="1600" dirty="0">
                          <a:latin typeface="Calibri"/>
                          <a:ea typeface="Calibri"/>
                          <a:cs typeface="Times New Roman"/>
                        </a:rPr>
                        <a:t>9.1</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22275" algn="dec"/>
                        </a:tabLst>
                      </a:pPr>
                      <a:r>
                        <a:rPr lang="en-US" sz="1600">
                          <a:latin typeface="Calibri"/>
                          <a:ea typeface="Calibri"/>
                          <a:cs typeface="Times New Roman"/>
                        </a:rPr>
                        <a:t>5.7</a:t>
                      </a:r>
                      <a:endParaRPr lang="en-US" sz="200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01955" algn="dec"/>
                        </a:tabLst>
                      </a:pPr>
                      <a:r>
                        <a:rPr lang="en-US" sz="1600">
                          <a:latin typeface="Calibri"/>
                          <a:ea typeface="Calibri"/>
                          <a:cs typeface="Times New Roman"/>
                        </a:rPr>
                        <a:t>3.2</a:t>
                      </a:r>
                      <a:endParaRPr lang="en-US" sz="200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398145" algn="dec"/>
                        </a:tabLst>
                      </a:pPr>
                      <a:r>
                        <a:rPr lang="en-US" sz="1600">
                          <a:latin typeface="Calibri"/>
                          <a:ea typeface="Calibri"/>
                          <a:cs typeface="Times New Roman"/>
                        </a:rPr>
                        <a:t>22.7</a:t>
                      </a:r>
                      <a:endParaRPr lang="en-US" sz="2000">
                        <a:latin typeface="Calibri"/>
                        <a:ea typeface="Calibri"/>
                        <a:cs typeface="Times New Roman"/>
                      </a:endParaRPr>
                    </a:p>
                  </a:txBody>
                  <a:tcPr marL="68580" marR="68580" marT="0" marB="0" anchor="ctr"/>
                </a:tc>
              </a:tr>
              <a:tr h="622300">
                <a:tc>
                  <a:txBody>
                    <a:bodyPr/>
                    <a:lstStyle/>
                    <a:p>
                      <a:pPr marL="0" marR="0" algn="ctr">
                        <a:spcBef>
                          <a:spcPts val="0"/>
                        </a:spcBef>
                        <a:spcAft>
                          <a:spcPts val="0"/>
                        </a:spcAft>
                      </a:pPr>
                      <a:r>
                        <a:rPr lang="en-US" sz="1400" dirty="0">
                          <a:latin typeface="Calibri"/>
                          <a:ea typeface="Calibri"/>
                          <a:cs typeface="Times New Roman"/>
                        </a:rPr>
                        <a:t>5</a:t>
                      </a:r>
                      <a:endParaRPr lang="en-US" sz="18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15925" algn="dec"/>
                        </a:tabLst>
                      </a:pPr>
                      <a:r>
                        <a:rPr lang="en-US" sz="1600" dirty="0">
                          <a:latin typeface="Calibri"/>
                          <a:ea typeface="Calibri"/>
                          <a:cs typeface="Times New Roman"/>
                        </a:rPr>
                        <a:t>7.6</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22275" algn="dec"/>
                        </a:tabLst>
                      </a:pPr>
                      <a:r>
                        <a:rPr lang="en-US" sz="1600" dirty="0">
                          <a:latin typeface="Calibri"/>
                          <a:ea typeface="Calibri"/>
                          <a:cs typeface="Times New Roman"/>
                        </a:rPr>
                        <a:t>4.6</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401955" algn="dec"/>
                        </a:tabLst>
                      </a:pPr>
                      <a:r>
                        <a:rPr lang="en-US" sz="1600" dirty="0">
                          <a:latin typeface="Calibri"/>
                          <a:ea typeface="Calibri"/>
                          <a:cs typeface="Times New Roman"/>
                        </a:rPr>
                        <a:t>1.6</a:t>
                      </a:r>
                      <a:endParaRPr lang="en-US" sz="2000" dirty="0">
                        <a:latin typeface="Calibri"/>
                        <a:ea typeface="Calibri"/>
                        <a:cs typeface="Times New Roman"/>
                      </a:endParaRPr>
                    </a:p>
                  </a:txBody>
                  <a:tcPr marL="68580" marR="68580" marT="0" marB="0" anchor="ctr"/>
                </a:tc>
                <a:tc>
                  <a:txBody>
                    <a:bodyPr/>
                    <a:lstStyle/>
                    <a:p>
                      <a:pPr marL="0" marR="0" algn="ctr">
                        <a:spcBef>
                          <a:spcPts val="0"/>
                        </a:spcBef>
                        <a:spcAft>
                          <a:spcPts val="0"/>
                        </a:spcAft>
                        <a:tabLst>
                          <a:tab pos="398145" algn="dec"/>
                        </a:tabLst>
                      </a:pPr>
                      <a:r>
                        <a:rPr lang="en-US" sz="1600" dirty="0">
                          <a:latin typeface="Calibri"/>
                          <a:ea typeface="Calibri"/>
                          <a:cs typeface="Times New Roman"/>
                        </a:rPr>
                        <a:t>28.4</a:t>
                      </a:r>
                      <a:endParaRPr lang="en-US" sz="2000" dirty="0">
                        <a:latin typeface="Calibri"/>
                        <a:ea typeface="Calibri"/>
                        <a:cs typeface="Times New Roman"/>
                      </a:endParaRPr>
                    </a:p>
                  </a:txBody>
                  <a:tcPr marL="68580" marR="68580" marT="0" marB="0" anchor="ctr"/>
                </a:tc>
              </a:tr>
            </a:tbl>
          </a:graphicData>
        </a:graphic>
      </p:graphicFrame>
      <p:sp>
        <p:nvSpPr>
          <p:cNvPr id="3" name="Slide Number Placeholder 2"/>
          <p:cNvSpPr>
            <a:spLocks noGrp="1"/>
          </p:cNvSpPr>
          <p:nvPr>
            <p:ph type="sldNum" sz="quarter" idx="12"/>
          </p:nvPr>
        </p:nvSpPr>
        <p:spPr/>
        <p:txBody>
          <a:bodyPr/>
          <a:lstStyle/>
          <a:p>
            <a:pPr>
              <a:defRPr/>
            </a:pPr>
            <a:fld id="{AAEDCB50-1C9E-4134-B322-8A52F0183A01}"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xmlns="" val="10803805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prstClr val="black"/>
                </a:solidFill>
              </a:rPr>
              <a:t>Accounting for these regional differences</a:t>
            </a:r>
            <a:endParaRPr lang="en-US" dirty="0"/>
          </a:p>
        </p:txBody>
      </p:sp>
      <p:sp>
        <p:nvSpPr>
          <p:cNvPr id="3" name="Content Placeholder 2"/>
          <p:cNvSpPr>
            <a:spLocks noGrp="1"/>
          </p:cNvSpPr>
          <p:nvPr>
            <p:ph idx="1"/>
          </p:nvPr>
        </p:nvSpPr>
        <p:spPr>
          <a:xfrm>
            <a:off x="381000" y="914400"/>
            <a:ext cx="8229600" cy="4953000"/>
          </a:xfrm>
        </p:spPr>
        <p:txBody>
          <a:bodyPr/>
          <a:lstStyle/>
          <a:p>
            <a:r>
              <a:rPr lang="en-US" sz="2000" dirty="0" smtClean="0"/>
              <a:t>Why low impact in </a:t>
            </a:r>
            <a:r>
              <a:rPr lang="en-US" sz="2000" dirty="0" err="1" smtClean="0"/>
              <a:t>Amhara</a:t>
            </a:r>
            <a:r>
              <a:rPr lang="en-US" sz="2000" dirty="0" smtClean="0"/>
              <a:t> and </a:t>
            </a:r>
            <a:r>
              <a:rPr lang="en-US" sz="2000" dirty="0" err="1" smtClean="0"/>
              <a:t>Oromiya</a:t>
            </a:r>
            <a:r>
              <a:rPr lang="en-US" sz="2000" dirty="0" smtClean="0"/>
              <a:t>?</a:t>
            </a:r>
          </a:p>
          <a:p>
            <a:pPr lvl="1"/>
            <a:r>
              <a:rPr lang="en-US" sz="1800" dirty="0" smtClean="0"/>
              <a:t>Generally, transfer levels are lower</a:t>
            </a:r>
          </a:p>
          <a:p>
            <a:pPr lvl="1"/>
            <a:r>
              <a:rPr lang="en-US" sz="1800" dirty="0" smtClean="0"/>
              <a:t>Payments are lumpy (see previous slide)</a:t>
            </a:r>
          </a:p>
          <a:p>
            <a:pPr lvl="1"/>
            <a:r>
              <a:rPr lang="en-US" sz="1800" dirty="0" smtClean="0"/>
              <a:t>Payments are unpredictable</a:t>
            </a:r>
          </a:p>
          <a:p>
            <a:pPr lvl="2"/>
            <a:r>
              <a:rPr lang="en-US" sz="1600" dirty="0" smtClean="0"/>
              <a:t>Long lags between work and payment</a:t>
            </a:r>
          </a:p>
          <a:p>
            <a:pPr lvl="2"/>
            <a:r>
              <a:rPr lang="en-US" sz="1600" dirty="0" smtClean="0"/>
              <a:t>Short notice (typically one day) that payment is coming</a:t>
            </a:r>
          </a:p>
          <a:p>
            <a:endParaRPr lang="en-US" sz="2000" dirty="0" smtClean="0"/>
          </a:p>
          <a:p>
            <a:r>
              <a:rPr lang="en-US" sz="2000" dirty="0" smtClean="0"/>
              <a:t>Why difference between </a:t>
            </a:r>
            <a:r>
              <a:rPr lang="en-US" sz="2000" dirty="0" err="1" smtClean="0"/>
              <a:t>Tigray</a:t>
            </a:r>
            <a:r>
              <a:rPr lang="en-US" sz="2000" dirty="0" smtClean="0"/>
              <a:t> and SNNPR?</a:t>
            </a:r>
          </a:p>
          <a:p>
            <a:pPr lvl="1"/>
            <a:r>
              <a:rPr lang="en-US" sz="1600" dirty="0" smtClean="0"/>
              <a:t>Possibly because of differences in transfer modality</a:t>
            </a:r>
          </a:p>
          <a:p>
            <a:pPr lvl="1"/>
            <a:r>
              <a:rPr lang="en-US" sz="1600" dirty="0" smtClean="0"/>
              <a:t>Differences in the initial level of food insecurity. In 2006:</a:t>
            </a:r>
          </a:p>
          <a:p>
            <a:pPr lvl="2"/>
            <a:r>
              <a:rPr lang="en-US" sz="1600" dirty="0" smtClean="0"/>
              <a:t>More than 30 percent of </a:t>
            </a:r>
            <a:r>
              <a:rPr lang="en-US" sz="1600" dirty="0" err="1" smtClean="0"/>
              <a:t>Tigrayan</a:t>
            </a:r>
            <a:r>
              <a:rPr lang="en-US" sz="1600" dirty="0" smtClean="0"/>
              <a:t> households  had food gap &gt; 4 months</a:t>
            </a:r>
          </a:p>
          <a:p>
            <a:pPr lvl="2"/>
            <a:r>
              <a:rPr lang="en-US" sz="1600" dirty="0" smtClean="0"/>
              <a:t>Just under 10 percent of  SNNPR households  had food gap &gt; 4 months</a:t>
            </a:r>
          </a:p>
          <a:p>
            <a:pPr lvl="1"/>
            <a:r>
              <a:rPr lang="en-US" sz="1800" dirty="0" smtClean="0"/>
              <a:t>Recent discussions with officials in </a:t>
            </a:r>
            <a:r>
              <a:rPr lang="en-US" sz="1800" dirty="0" err="1" smtClean="0"/>
              <a:t>Tigray</a:t>
            </a:r>
            <a:r>
              <a:rPr lang="en-US" sz="1800" dirty="0" smtClean="0"/>
              <a:t> revealed that they advised against accumulating too many animals. </a:t>
            </a:r>
            <a:r>
              <a:rPr lang="en-US" sz="1800" dirty="0"/>
              <a:t>F</a:t>
            </a:r>
            <a:r>
              <a:rPr lang="en-US" sz="1800" dirty="0" smtClean="0"/>
              <a:t>avored raising few but well. (Issues with over grazing)</a:t>
            </a:r>
          </a:p>
        </p:txBody>
      </p:sp>
    </p:spTree>
    <p:extLst>
      <p:ext uri="{BB962C8B-B14F-4D97-AF65-F5344CB8AC3E}">
        <p14:creationId xmlns:p14="http://schemas.microsoft.com/office/powerpoint/2010/main" xmlns="" val="30463850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Summary of Other impact Estimates:</a:t>
            </a:r>
            <a:br>
              <a:rPr lang="en-US" sz="2400" b="1" dirty="0" smtClean="0"/>
            </a:br>
            <a:r>
              <a:rPr lang="en-US" sz="2400" b="1" dirty="0" smtClean="0"/>
              <a:t>2006-2010</a:t>
            </a:r>
            <a:endParaRPr lang="en-US" sz="2400" b="1" dirty="0"/>
          </a:p>
        </p:txBody>
      </p:sp>
      <p:sp>
        <p:nvSpPr>
          <p:cNvPr id="3" name="Content Placeholder 2"/>
          <p:cNvSpPr>
            <a:spLocks noGrp="1"/>
          </p:cNvSpPr>
          <p:nvPr>
            <p:ph idx="1"/>
          </p:nvPr>
        </p:nvSpPr>
        <p:spPr>
          <a:xfrm>
            <a:off x="381000" y="1143000"/>
            <a:ext cx="8229600" cy="4648200"/>
          </a:xfrm>
        </p:spPr>
        <p:txBody>
          <a:bodyPr/>
          <a:lstStyle/>
          <a:p>
            <a:pPr marL="0" indent="0">
              <a:buNone/>
            </a:pPr>
            <a:r>
              <a:rPr lang="en-US" sz="2000" b="1" dirty="0" smtClean="0"/>
              <a:t>Comparing cash and in-kind transfers</a:t>
            </a:r>
          </a:p>
          <a:p>
            <a:r>
              <a:rPr lang="en-US" sz="1800" dirty="0" smtClean="0"/>
              <a:t>In-kind transfers protected households from food insecurity more than cash transfers. At median transfer the food gap went down by 1.5 months</a:t>
            </a:r>
          </a:p>
          <a:p>
            <a:r>
              <a:rPr lang="en-US" sz="1800" dirty="0" smtClean="0"/>
              <a:t>Cash transfers, but not in-kind transfers, helped accumulate livestock</a:t>
            </a:r>
          </a:p>
          <a:p>
            <a:pPr marL="0" indent="0">
              <a:buNone/>
            </a:pPr>
            <a:r>
              <a:rPr lang="en-US" sz="2000" b="1" dirty="0" smtClean="0"/>
              <a:t>Comparing male and female headed household</a:t>
            </a:r>
          </a:p>
          <a:p>
            <a:r>
              <a:rPr lang="en-US" sz="2000" dirty="0" smtClean="0"/>
              <a:t>At equivalent levels of transfers:</a:t>
            </a:r>
          </a:p>
          <a:p>
            <a:pPr lvl="1"/>
            <a:r>
              <a:rPr lang="en-US" sz="1600" dirty="0" smtClean="0"/>
              <a:t>Asset accumulation is higher in male headed households </a:t>
            </a:r>
          </a:p>
          <a:p>
            <a:pPr lvl="1"/>
            <a:r>
              <a:rPr lang="en-US" sz="1600" dirty="0" smtClean="0"/>
              <a:t>Reductions in food insecurity are greater in female headed households</a:t>
            </a:r>
          </a:p>
          <a:p>
            <a:pPr marL="0" indent="0">
              <a:buNone/>
            </a:pPr>
            <a:r>
              <a:rPr lang="en-US" sz="2000" b="1" dirty="0" smtClean="0"/>
              <a:t>Impact of Direct Support</a:t>
            </a:r>
          </a:p>
          <a:p>
            <a:r>
              <a:rPr lang="en-US" sz="2000" dirty="0" smtClean="0"/>
              <a:t>We have some evidence that Direct Support payments are reducing food insecurity</a:t>
            </a:r>
          </a:p>
          <a:p>
            <a:pPr marL="0" indent="0">
              <a:buNone/>
            </a:pPr>
            <a:r>
              <a:rPr lang="en-US" sz="2000" b="1" dirty="0" smtClean="0"/>
              <a:t>Impact of PW payments + OFSP/HABP</a:t>
            </a:r>
          </a:p>
          <a:p>
            <a:r>
              <a:rPr lang="en-US" sz="2000" dirty="0" smtClean="0"/>
              <a:t>OFSP/HABP + PW appears to have a larger effect on reducing the food gap than PW by itself</a:t>
            </a:r>
            <a:endParaRPr lang="en-US" sz="2000" dirty="0"/>
          </a:p>
        </p:txBody>
      </p:sp>
    </p:spTree>
    <p:extLst>
      <p:ext uri="{BB962C8B-B14F-4D97-AF65-F5344CB8AC3E}">
        <p14:creationId xmlns:p14="http://schemas.microsoft.com/office/powerpoint/2010/main" xmlns="" val="28640926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Summary of impacts:</a:t>
            </a:r>
            <a:br>
              <a:rPr lang="en-US" sz="2400" b="1" dirty="0" smtClean="0"/>
            </a:br>
            <a:r>
              <a:rPr lang="en-US" sz="2400" b="1" dirty="0" smtClean="0"/>
              <a:t>2006-2010</a:t>
            </a:r>
            <a:endParaRPr lang="en-US" sz="2400" b="1" dirty="0"/>
          </a:p>
        </p:txBody>
      </p:sp>
      <p:sp>
        <p:nvSpPr>
          <p:cNvPr id="3" name="Content Placeholder 2"/>
          <p:cNvSpPr>
            <a:spLocks noGrp="1"/>
          </p:cNvSpPr>
          <p:nvPr>
            <p:ph idx="1"/>
          </p:nvPr>
        </p:nvSpPr>
        <p:spPr/>
        <p:txBody>
          <a:bodyPr/>
          <a:lstStyle/>
          <a:p>
            <a:r>
              <a:rPr lang="en-US" sz="2000" dirty="0" smtClean="0"/>
              <a:t>For a “typical” beneficiary household (</a:t>
            </a:r>
            <a:r>
              <a:rPr lang="en-US" sz="2000" dirty="0" err="1" smtClean="0"/>
              <a:t>ie</a:t>
            </a:r>
            <a:r>
              <a:rPr lang="en-US" sz="2000" dirty="0" smtClean="0"/>
              <a:t> one receiving median transfers between 2006 and 2010), the impact of receiving PW transfers is to:</a:t>
            </a:r>
          </a:p>
          <a:p>
            <a:pPr lvl="1"/>
            <a:r>
              <a:rPr lang="en-US" sz="1600" dirty="0" smtClean="0"/>
              <a:t>Reduce food insecurity by 0.9 months</a:t>
            </a:r>
          </a:p>
          <a:p>
            <a:pPr lvl="1"/>
            <a:r>
              <a:rPr lang="en-US" sz="1600" dirty="0" smtClean="0"/>
              <a:t>Increase livestock holdings by the equivalent of one TLU</a:t>
            </a:r>
          </a:p>
          <a:p>
            <a:pPr marL="457200" lvl="1" indent="0">
              <a:buNone/>
            </a:pPr>
            <a:endParaRPr lang="en-US" sz="1600" dirty="0" smtClean="0"/>
          </a:p>
          <a:p>
            <a:r>
              <a:rPr lang="en-US" sz="2000" dirty="0" smtClean="0"/>
              <a:t>But these “typical” findings mask important heterogeneity in these data:</a:t>
            </a:r>
          </a:p>
          <a:p>
            <a:pPr lvl="1"/>
            <a:r>
              <a:rPr lang="en-US" sz="1600" dirty="0" smtClean="0"/>
              <a:t>In SNNPR, PW PSNP leads to reduced food insecurity and increased asset holdings</a:t>
            </a:r>
          </a:p>
          <a:p>
            <a:pPr lvl="1"/>
            <a:r>
              <a:rPr lang="en-US" sz="1600" dirty="0" smtClean="0"/>
              <a:t>In </a:t>
            </a:r>
            <a:r>
              <a:rPr lang="en-US" sz="1600" dirty="0" err="1" smtClean="0"/>
              <a:t>Tigray</a:t>
            </a:r>
            <a:r>
              <a:rPr lang="en-US" sz="1600" dirty="0" smtClean="0"/>
              <a:t>, PW PSNP leads to large reductions in food insecurity but little change in asset holdings</a:t>
            </a:r>
          </a:p>
          <a:p>
            <a:pPr lvl="1"/>
            <a:r>
              <a:rPr lang="en-US" sz="1600" dirty="0" smtClean="0"/>
              <a:t>In </a:t>
            </a:r>
            <a:r>
              <a:rPr lang="en-US" sz="1600" dirty="0" err="1" smtClean="0"/>
              <a:t>Amhara</a:t>
            </a:r>
            <a:r>
              <a:rPr lang="en-US" sz="1600" dirty="0" smtClean="0"/>
              <a:t> and </a:t>
            </a:r>
            <a:r>
              <a:rPr lang="en-US" sz="1600" dirty="0" err="1" smtClean="0"/>
              <a:t>Oromiya</a:t>
            </a:r>
            <a:r>
              <a:rPr lang="en-US" sz="1600" dirty="0" smtClean="0"/>
              <a:t>, there is no impact on food insecurity and some impact on asset holdings</a:t>
            </a:r>
            <a:endParaRPr lang="en-US" sz="1600" dirty="0"/>
          </a:p>
        </p:txBody>
      </p:sp>
    </p:spTree>
    <p:extLst>
      <p:ext uri="{BB962C8B-B14F-4D97-AF65-F5344CB8AC3E}">
        <p14:creationId xmlns:p14="http://schemas.microsoft.com/office/powerpoint/2010/main" xmlns="" val="31560202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3600" dirty="0" smtClean="0"/>
              <a:t>Future work…</a:t>
            </a:r>
            <a:endParaRPr lang="en-US" sz="3600" dirty="0"/>
          </a:p>
        </p:txBody>
      </p:sp>
      <p:sp>
        <p:nvSpPr>
          <p:cNvPr id="3" name="Content Placeholder 2"/>
          <p:cNvSpPr>
            <a:spLocks noGrp="1"/>
          </p:cNvSpPr>
          <p:nvPr>
            <p:ph idx="1"/>
          </p:nvPr>
        </p:nvSpPr>
        <p:spPr>
          <a:xfrm>
            <a:off x="381000" y="1143000"/>
            <a:ext cx="8229600" cy="4343400"/>
          </a:xfrm>
        </p:spPr>
        <p:txBody>
          <a:bodyPr/>
          <a:lstStyle/>
          <a:p>
            <a:r>
              <a:rPr lang="en-US" sz="2800" dirty="0" smtClean="0"/>
              <a:t>Measure impact on more outcomes:</a:t>
            </a:r>
          </a:p>
          <a:p>
            <a:pPr lvl="1"/>
            <a:r>
              <a:rPr lang="en-US" sz="2400" dirty="0" smtClean="0"/>
              <a:t>Consumption expenditures</a:t>
            </a:r>
          </a:p>
          <a:p>
            <a:pPr lvl="1"/>
            <a:r>
              <a:rPr lang="en-US" sz="2400" dirty="0" smtClean="0"/>
              <a:t>Calorie availability</a:t>
            </a:r>
          </a:p>
          <a:p>
            <a:pPr lvl="1"/>
            <a:r>
              <a:rPr lang="en-US" sz="2400" dirty="0" smtClean="0"/>
              <a:t>Agricultural productivity</a:t>
            </a:r>
          </a:p>
          <a:p>
            <a:pPr lvl="1"/>
            <a:r>
              <a:rPr lang="en-US" sz="2400" dirty="0" smtClean="0"/>
              <a:t>Use of fertilizers and investment in water harvesting/soil conservation technologies</a:t>
            </a:r>
          </a:p>
          <a:p>
            <a:pPr lvl="1"/>
            <a:r>
              <a:rPr lang="en-US" sz="2400" dirty="0" smtClean="0"/>
              <a:t>Anthropometric outcomes</a:t>
            </a:r>
          </a:p>
          <a:p>
            <a:r>
              <a:rPr lang="en-US" sz="2800" dirty="0" smtClean="0"/>
              <a:t>Examine the average treatment effect of any PW transfers received (with/without treatment effect)</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xmlns="" val="3444434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400" b="1" dirty="0" smtClean="0"/>
              <a:t>PSNP Evaluation 2010- Study Objectives</a:t>
            </a:r>
            <a:endParaRPr lang="en-US" sz="2400" b="1" dirty="0"/>
          </a:p>
        </p:txBody>
      </p:sp>
      <p:sp>
        <p:nvSpPr>
          <p:cNvPr id="3" name="Content Placeholder 2"/>
          <p:cNvSpPr>
            <a:spLocks noGrp="1"/>
          </p:cNvSpPr>
          <p:nvPr>
            <p:ph idx="1"/>
          </p:nvPr>
        </p:nvSpPr>
        <p:spPr>
          <a:xfrm>
            <a:off x="381000" y="914400"/>
            <a:ext cx="8229600" cy="4800600"/>
          </a:xfrm>
        </p:spPr>
        <p:txBody>
          <a:bodyPr/>
          <a:lstStyle/>
          <a:p>
            <a:pPr lvl="0"/>
            <a:r>
              <a:rPr lang="en-GB" sz="2000" dirty="0" smtClean="0"/>
              <a:t>Document progress in the implementation of the PSNP and the HABP (Household Asset Building Program); </a:t>
            </a:r>
          </a:p>
          <a:p>
            <a:pPr lvl="0"/>
            <a:r>
              <a:rPr lang="en-GB" sz="2000" dirty="0" smtClean="0"/>
              <a:t>Assess trends in perceptions of the effectiveness and transparency of the PSNP and HABP among different groups of clients; </a:t>
            </a:r>
          </a:p>
          <a:p>
            <a:r>
              <a:rPr lang="en-GB" sz="2000" dirty="0"/>
              <a:t>Assess progress towards graduation from the PSNP among different groups of PSNP clients; and</a:t>
            </a:r>
            <a:endParaRPr lang="en-US" sz="2000" dirty="0"/>
          </a:p>
          <a:p>
            <a:pPr lvl="0"/>
            <a:r>
              <a:rPr lang="en-GB" sz="2000" b="1" dirty="0" smtClean="0"/>
              <a:t>Measure the impact of the PSNP on the well-being of the chronically food insecure population</a:t>
            </a:r>
            <a:r>
              <a:rPr lang="en-GB" sz="2000" dirty="0" smtClean="0"/>
              <a:t>;</a:t>
            </a:r>
          </a:p>
          <a:p>
            <a:r>
              <a:rPr lang="en-GB" sz="2000" b="1" dirty="0" smtClean="0"/>
              <a:t>Measure the complementary roles played by the PSNP and HABP in achieving positive outcomes for the food insecure. </a:t>
            </a:r>
          </a:p>
          <a:p>
            <a:r>
              <a:rPr lang="en-GB" sz="2000" dirty="0" smtClean="0"/>
              <a:t>Mixed methods were employed- the IFPRI team lead the </a:t>
            </a:r>
            <a:r>
              <a:rPr lang="en-GB" sz="2000" b="1" dirty="0" smtClean="0"/>
              <a:t>quantitative analysis </a:t>
            </a:r>
            <a:r>
              <a:rPr lang="en-GB" sz="2000" dirty="0" smtClean="0"/>
              <a:t>and the IDS team lead the qualitative analysis.</a:t>
            </a:r>
          </a:p>
          <a:p>
            <a:r>
              <a:rPr lang="en-GB" sz="2000" dirty="0" smtClean="0"/>
              <a:t>Geographical focus: </a:t>
            </a:r>
            <a:r>
              <a:rPr lang="en-GB" sz="2000" b="1" dirty="0" smtClean="0"/>
              <a:t>highland areas: </a:t>
            </a:r>
            <a:r>
              <a:rPr lang="en-GB" sz="2000" b="1" dirty="0" err="1" smtClean="0"/>
              <a:t>Tigray</a:t>
            </a:r>
            <a:r>
              <a:rPr lang="en-GB" sz="2000" b="1" dirty="0" smtClean="0"/>
              <a:t>, </a:t>
            </a:r>
            <a:r>
              <a:rPr lang="en-GB" sz="2000" b="1" dirty="0" err="1" smtClean="0"/>
              <a:t>Amhara</a:t>
            </a:r>
            <a:r>
              <a:rPr lang="en-GB" sz="2000" b="1" dirty="0" smtClean="0"/>
              <a:t>, </a:t>
            </a:r>
            <a:r>
              <a:rPr lang="en-GB" sz="2000" b="1" dirty="0" err="1" smtClean="0"/>
              <a:t>Oromiya</a:t>
            </a:r>
            <a:r>
              <a:rPr lang="en-GB" sz="2000" b="1" dirty="0"/>
              <a:t> </a:t>
            </a:r>
            <a:r>
              <a:rPr lang="en-GB" sz="2000" b="1" dirty="0" smtClean="0"/>
              <a:t>and SNNPR</a:t>
            </a:r>
            <a:r>
              <a:rPr lang="en-GB" sz="2000" dirty="0" smtClean="0"/>
              <a:t>; lowland areas: Somali and Afar</a:t>
            </a:r>
          </a:p>
          <a:p>
            <a:pPr marL="0" indent="0">
              <a:buNone/>
            </a:pP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600" dirty="0" smtClean="0"/>
              <a:t>PSNP</a:t>
            </a:r>
            <a:endParaRPr lang="en-US" sz="3600" dirty="0"/>
          </a:p>
        </p:txBody>
      </p:sp>
      <p:sp>
        <p:nvSpPr>
          <p:cNvPr id="3" name="Content Placeholder 2"/>
          <p:cNvSpPr>
            <a:spLocks noGrp="1"/>
          </p:cNvSpPr>
          <p:nvPr>
            <p:ph idx="1"/>
          </p:nvPr>
        </p:nvSpPr>
        <p:spPr>
          <a:xfrm>
            <a:off x="381000" y="1066800"/>
            <a:ext cx="8229600" cy="4800600"/>
          </a:xfrm>
        </p:spPr>
        <p:txBody>
          <a:bodyPr/>
          <a:lstStyle/>
          <a:p>
            <a:r>
              <a:rPr lang="en-US" sz="2000" dirty="0" smtClean="0"/>
              <a:t>1993-2004, </a:t>
            </a:r>
            <a:r>
              <a:rPr lang="en-US" sz="2000" dirty="0" err="1" smtClean="0"/>
              <a:t>GoE</a:t>
            </a:r>
            <a:r>
              <a:rPr lang="en-US" sz="2000" dirty="0" smtClean="0"/>
              <a:t> launched near annual emergency appeals for food aid.</a:t>
            </a:r>
          </a:p>
          <a:p>
            <a:pPr lvl="1"/>
            <a:r>
              <a:rPr lang="en-US" sz="1600" dirty="0" smtClean="0"/>
              <a:t>These averted mass starvation</a:t>
            </a:r>
          </a:p>
          <a:p>
            <a:pPr lvl="1"/>
            <a:r>
              <a:rPr lang="en-US" sz="1600" dirty="0" smtClean="0"/>
              <a:t>But did not alleviate threat of further famine</a:t>
            </a:r>
          </a:p>
          <a:p>
            <a:r>
              <a:rPr lang="en-US" sz="2000" dirty="0" smtClean="0"/>
              <a:t>In 2005, the Food Security Program (FSP) was implemented by </a:t>
            </a:r>
            <a:r>
              <a:rPr lang="en-US" sz="2000" dirty="0" err="1" smtClean="0"/>
              <a:t>GoE</a:t>
            </a:r>
            <a:r>
              <a:rPr lang="en-US" sz="2000" dirty="0" smtClean="0"/>
              <a:t> and a consortium of donors as a new response to chronic food insecurity in rural Ethiopia. </a:t>
            </a:r>
          </a:p>
          <a:p>
            <a:r>
              <a:rPr lang="en-US" sz="2000" dirty="0" smtClean="0"/>
              <a:t>Objectives of the FSP </a:t>
            </a:r>
          </a:p>
          <a:p>
            <a:pPr lvl="1"/>
            <a:r>
              <a:rPr lang="en-US" sz="1600" dirty="0" smtClean="0"/>
              <a:t>Provide transfers to food insecure population in chronically food insecure </a:t>
            </a:r>
            <a:r>
              <a:rPr lang="en-US" sz="1600" dirty="0" err="1" smtClean="0"/>
              <a:t>woredas</a:t>
            </a:r>
            <a:endParaRPr lang="en-US" sz="1600" dirty="0" smtClean="0"/>
          </a:p>
          <a:p>
            <a:pPr lvl="1"/>
            <a:r>
              <a:rPr lang="en-US" sz="1600" dirty="0" smtClean="0"/>
              <a:t>Prevent asset depletion</a:t>
            </a:r>
          </a:p>
          <a:p>
            <a:pPr lvl="1"/>
            <a:r>
              <a:rPr lang="en-US" sz="1600" dirty="0" smtClean="0"/>
              <a:t>Create community assets</a:t>
            </a:r>
          </a:p>
          <a:p>
            <a:r>
              <a:rPr lang="en-US" sz="2000" dirty="0" smtClean="0"/>
              <a:t>Components of FSP we study:</a:t>
            </a:r>
          </a:p>
          <a:p>
            <a:pPr lvl="1"/>
            <a:r>
              <a:rPr lang="en-US" sz="1600" dirty="0" smtClean="0"/>
              <a:t>PSNP -&gt; Public works and Direct Support</a:t>
            </a:r>
          </a:p>
          <a:p>
            <a:pPr lvl="1"/>
            <a:r>
              <a:rPr lang="en-US" sz="1600" dirty="0" smtClean="0"/>
              <a:t>HABP </a:t>
            </a:r>
          </a:p>
          <a:p>
            <a:r>
              <a:rPr lang="en-US" sz="2000" dirty="0" smtClean="0"/>
              <a:t>No pilot. Implemented at scale. Currently covers about 7 million people.</a:t>
            </a:r>
          </a:p>
          <a:p>
            <a:pPr marL="457200" lvl="1" indent="0">
              <a:buNone/>
            </a:pPr>
            <a:endParaRPr lang="en-US" sz="1600" dirty="0" smtClean="0"/>
          </a:p>
          <a:p>
            <a:pPr marL="457200" lvl="1" indent="0">
              <a:buNone/>
            </a:pPr>
            <a:endParaRPr lang="en-US" sz="1600" dirty="0" smtClean="0"/>
          </a:p>
          <a:p>
            <a:pPr lvl="1"/>
            <a:endParaRPr lang="en-US" sz="1600" dirty="0"/>
          </a:p>
        </p:txBody>
      </p:sp>
    </p:spTree>
    <p:extLst>
      <p:ext uri="{BB962C8B-B14F-4D97-AF65-F5344CB8AC3E}">
        <p14:creationId xmlns:p14="http://schemas.microsoft.com/office/powerpoint/2010/main" xmlns="" val="2616590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dirty="0" smtClean="0">
                <a:solidFill>
                  <a:schemeClr val="tx2">
                    <a:lumMod val="60000"/>
                    <a:lumOff val="40000"/>
                  </a:schemeClr>
                </a:solidFill>
              </a:rPr>
              <a:t>Methodology for Evaluating the Impact of the PSNP (1)</a:t>
            </a:r>
            <a:endParaRPr lang="en-US" sz="2800" dirty="0"/>
          </a:p>
        </p:txBody>
      </p:sp>
      <p:sp>
        <p:nvSpPr>
          <p:cNvPr id="4099" name="Content Placeholder 2"/>
          <p:cNvSpPr>
            <a:spLocks noGrp="1"/>
          </p:cNvSpPr>
          <p:nvPr>
            <p:ph idx="1"/>
          </p:nvPr>
        </p:nvSpPr>
        <p:spPr>
          <a:xfrm>
            <a:off x="381000" y="1066800"/>
            <a:ext cx="8229600" cy="5029200"/>
          </a:xfrm>
        </p:spPr>
        <p:txBody>
          <a:bodyPr/>
          <a:lstStyle/>
          <a:p>
            <a:r>
              <a:rPr lang="en-US" sz="2400" b="1" dirty="0" smtClean="0"/>
              <a:t>Since PSNP was not implemented randomly </a:t>
            </a:r>
          </a:p>
          <a:p>
            <a:pPr lvl="1"/>
            <a:r>
              <a:rPr lang="en-US" sz="2000" dirty="0" smtClean="0"/>
              <a:t>simple comparison of mean outcomes between beneficiary and non-beneficiary households will give a biased estimate of impact. </a:t>
            </a:r>
          </a:p>
          <a:p>
            <a:pPr marL="457200" lvl="1" indent="0">
              <a:buNone/>
            </a:pPr>
            <a:endParaRPr lang="en-US" sz="2000" dirty="0" smtClean="0"/>
          </a:p>
          <a:p>
            <a:r>
              <a:rPr lang="en-US" sz="2400" dirty="0" smtClean="0"/>
              <a:t>In  </a:t>
            </a:r>
            <a:r>
              <a:rPr lang="en-US" sz="2400" b="1" dirty="0" smtClean="0"/>
              <a:t>earlier evaluations of the PSNP we address this bias </a:t>
            </a:r>
          </a:p>
          <a:p>
            <a:pPr lvl="1"/>
            <a:r>
              <a:rPr lang="en-US" sz="2000" dirty="0" smtClean="0"/>
              <a:t>by constructing  a comparison group for the evaluation by matching PW beneficiaries to households that did not take part in PW based on observable household and community characteristics. </a:t>
            </a:r>
          </a:p>
          <a:p>
            <a:pPr lvl="1"/>
            <a:r>
              <a:rPr lang="en-US" sz="2000" dirty="0" smtClean="0"/>
              <a:t>The impact of PW is estimated as the (weighted average) difference in outcomes between PW beneficiaries and the matched sample of </a:t>
            </a:r>
            <a:r>
              <a:rPr lang="en-US" sz="2000" dirty="0" err="1" smtClean="0"/>
              <a:t>nonbeneficiaries</a:t>
            </a:r>
            <a:r>
              <a:rPr lang="en-US" sz="2000" dirty="0" smtClean="0"/>
              <a:t>.  </a:t>
            </a:r>
          </a:p>
          <a:p>
            <a:endParaRPr lang="en-US" sz="2400" dirty="0" smtClean="0"/>
          </a:p>
          <a:p>
            <a:endParaRPr lang="en-US" sz="2400" dirty="0" smtClean="0"/>
          </a:p>
          <a:p>
            <a:endParaRPr lang="en-US" sz="2400" dirty="0" smtClean="0"/>
          </a:p>
        </p:txBody>
      </p:sp>
    </p:spTree>
    <p:extLst>
      <p:ext uri="{BB962C8B-B14F-4D97-AF65-F5344CB8AC3E}">
        <p14:creationId xmlns:p14="http://schemas.microsoft.com/office/powerpoint/2010/main" xmlns="" val="2088798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pPr>
              <a:defRPr/>
            </a:pPr>
            <a:r>
              <a:rPr lang="en-US" sz="2800" dirty="0" smtClean="0">
                <a:solidFill>
                  <a:schemeClr val="tx2">
                    <a:lumMod val="60000"/>
                    <a:lumOff val="40000"/>
                  </a:schemeClr>
                </a:solidFill>
              </a:rPr>
              <a:t>Methodology for Evaluating the Impact of the PSNP (2)</a:t>
            </a:r>
            <a:endParaRPr lang="en-US" sz="2800" dirty="0">
              <a:solidFill>
                <a:schemeClr val="tx2">
                  <a:lumMod val="60000"/>
                  <a:lumOff val="40000"/>
                </a:schemeClr>
              </a:solidFill>
            </a:endParaRPr>
          </a:p>
        </p:txBody>
      </p:sp>
      <p:sp>
        <p:nvSpPr>
          <p:cNvPr id="4099" name="Content Placeholder 2"/>
          <p:cNvSpPr>
            <a:spLocks noGrp="1"/>
          </p:cNvSpPr>
          <p:nvPr>
            <p:ph idx="1"/>
          </p:nvPr>
        </p:nvSpPr>
        <p:spPr>
          <a:xfrm>
            <a:off x="0" y="990600"/>
            <a:ext cx="8610600" cy="5638800"/>
          </a:xfrm>
        </p:spPr>
        <p:txBody>
          <a:bodyPr/>
          <a:lstStyle/>
          <a:p>
            <a:pPr>
              <a:defRPr/>
            </a:pPr>
            <a:r>
              <a:rPr lang="en-US" sz="2400" dirty="0" smtClean="0"/>
              <a:t>These matching methods suffer from some limitations that have become increasingly important over time:</a:t>
            </a:r>
          </a:p>
          <a:p>
            <a:pPr>
              <a:buNone/>
              <a:defRPr/>
            </a:pPr>
            <a:endParaRPr lang="en-US" sz="2400" dirty="0" smtClean="0"/>
          </a:p>
          <a:p>
            <a:pPr marL="914400" lvl="1" indent="-457200">
              <a:buFont typeface="+mj-lt"/>
              <a:buAutoNum type="arabicPeriod"/>
              <a:defRPr/>
            </a:pPr>
            <a:r>
              <a:rPr lang="en-US" sz="2400" dirty="0" smtClean="0"/>
              <a:t>Rely on construction of a comparison group who, even though have comparable characteristics, do not receive PSNP benefits. </a:t>
            </a:r>
          </a:p>
          <a:p>
            <a:pPr marL="1257300" lvl="2" indent="-342900">
              <a:defRPr/>
            </a:pPr>
            <a:r>
              <a:rPr lang="en-US" sz="2000" dirty="0" smtClean="0"/>
              <a:t>There has been considerable movement in and out of PSNP as a result the group that never received transfers is rather small</a:t>
            </a:r>
          </a:p>
          <a:p>
            <a:pPr marL="1257300" lvl="2" indent="-342900">
              <a:defRPr/>
            </a:pPr>
            <a:r>
              <a:rPr lang="en-US" sz="2000" dirty="0" smtClean="0"/>
              <a:t>These households are observably different from PSNP beneficiaries- if they have never been deemed sufficiently food insecure in the six year period to warrant inclusion in the program</a:t>
            </a:r>
            <a:endParaRPr lang="en-US" sz="2800" dirty="0" smtClean="0"/>
          </a:p>
          <a:p>
            <a:pPr>
              <a:defRPr/>
            </a:pPr>
            <a:endParaRPr lang="en-US" dirty="0" smtClean="0"/>
          </a:p>
        </p:txBody>
      </p:sp>
    </p:spTree>
    <p:extLst>
      <p:ext uri="{BB962C8B-B14F-4D97-AF65-F5344CB8AC3E}">
        <p14:creationId xmlns:p14="http://schemas.microsoft.com/office/powerpoint/2010/main" xmlns="" val="1055815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pPr>
              <a:defRPr/>
            </a:pPr>
            <a:r>
              <a:rPr lang="en-US" sz="2800" dirty="0" smtClean="0">
                <a:solidFill>
                  <a:schemeClr val="tx2">
                    <a:lumMod val="60000"/>
                    <a:lumOff val="40000"/>
                  </a:schemeClr>
                </a:solidFill>
              </a:rPr>
              <a:t>Methodology for Evaluating the Impact of the PSNP (3)</a:t>
            </a:r>
            <a:endParaRPr lang="en-US" sz="2800" dirty="0">
              <a:solidFill>
                <a:schemeClr val="tx2">
                  <a:lumMod val="60000"/>
                  <a:lumOff val="40000"/>
                </a:schemeClr>
              </a:solidFill>
            </a:endParaRPr>
          </a:p>
        </p:txBody>
      </p:sp>
      <p:sp>
        <p:nvSpPr>
          <p:cNvPr id="4099" name="Content Placeholder 2"/>
          <p:cNvSpPr>
            <a:spLocks noGrp="1"/>
          </p:cNvSpPr>
          <p:nvPr>
            <p:ph idx="1"/>
          </p:nvPr>
        </p:nvSpPr>
        <p:spPr>
          <a:xfrm>
            <a:off x="0" y="609600"/>
            <a:ext cx="8763000" cy="6019800"/>
          </a:xfrm>
        </p:spPr>
        <p:txBody>
          <a:bodyPr/>
          <a:lstStyle/>
          <a:p>
            <a:pPr>
              <a:defRPr/>
            </a:pPr>
            <a:r>
              <a:rPr lang="en-US" sz="2400" dirty="0" smtClean="0"/>
              <a:t>These matching methods suffer from three limitations that have become increasingly important over time (continued):</a:t>
            </a:r>
          </a:p>
          <a:p>
            <a:pPr marL="0" indent="0">
              <a:buNone/>
              <a:defRPr/>
            </a:pPr>
            <a:endParaRPr lang="en-US" sz="1600" dirty="0" smtClean="0"/>
          </a:p>
          <a:p>
            <a:pPr marL="914400" lvl="1" indent="-457200">
              <a:buFont typeface="+mj-lt"/>
              <a:buAutoNum type="arabicPeriod" startAt="2"/>
              <a:defRPr/>
            </a:pPr>
            <a:r>
              <a:rPr lang="en-US" sz="2400" dirty="0"/>
              <a:t>It has not been possible to estimate the impact of Direct Support transfers using matching methods.</a:t>
            </a:r>
          </a:p>
          <a:p>
            <a:pPr marL="1314450" lvl="2" indent="-457200">
              <a:defRPr/>
            </a:pPr>
            <a:r>
              <a:rPr lang="en-US" sz="2000" dirty="0"/>
              <a:t>There are not enough households that have characteristics similar to DS beneficiaries but do not receive any transfers from the PSNP (PW or DS)</a:t>
            </a:r>
          </a:p>
          <a:p>
            <a:pPr marL="914400" lvl="1" indent="-457200">
              <a:buFont typeface="+mj-lt"/>
              <a:buAutoNum type="arabicPeriod" startAt="2"/>
              <a:defRPr/>
            </a:pPr>
            <a:r>
              <a:rPr lang="en-US" sz="2400" dirty="0" smtClean="0"/>
              <a:t>With PSNP now in its sixth year of operation, there are now some households that have received transfers that run into 1000s of birr. </a:t>
            </a:r>
          </a:p>
          <a:p>
            <a:pPr marL="1314450" lvl="2" indent="-457200">
              <a:defRPr/>
            </a:pPr>
            <a:r>
              <a:rPr lang="en-US" sz="2000" dirty="0" smtClean="0"/>
              <a:t>It would be useful to understand if there are diminishing, or increasing, impacts associated with higher levels of transfers. This is not possible with matching methods used in previous evaluations.</a:t>
            </a:r>
          </a:p>
          <a:p>
            <a:pPr>
              <a:defRPr/>
            </a:pPr>
            <a:endParaRPr lang="en-US" dirty="0" smtClean="0"/>
          </a:p>
        </p:txBody>
      </p:sp>
    </p:spTree>
    <p:extLst>
      <p:ext uri="{BB962C8B-B14F-4D97-AF65-F5344CB8AC3E}">
        <p14:creationId xmlns:p14="http://schemas.microsoft.com/office/powerpoint/2010/main" xmlns="" val="2107692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8229600" cy="944562"/>
          </a:xfrm>
        </p:spPr>
        <p:txBody>
          <a:bodyPr/>
          <a:lstStyle/>
          <a:p>
            <a:pPr>
              <a:defRPr/>
            </a:pPr>
            <a:r>
              <a:rPr lang="en-US" sz="2800" dirty="0" smtClean="0">
                <a:solidFill>
                  <a:schemeClr val="tx2">
                    <a:lumMod val="60000"/>
                    <a:lumOff val="40000"/>
                  </a:schemeClr>
                </a:solidFill>
              </a:rPr>
              <a:t>Methodology for Evaluating the Impact of the PSNP (4)</a:t>
            </a:r>
          </a:p>
        </p:txBody>
      </p:sp>
      <p:sp>
        <p:nvSpPr>
          <p:cNvPr id="6147" name="Content Placeholder 2"/>
          <p:cNvSpPr>
            <a:spLocks noGrp="1"/>
          </p:cNvSpPr>
          <p:nvPr>
            <p:ph idx="1"/>
          </p:nvPr>
        </p:nvSpPr>
        <p:spPr>
          <a:xfrm>
            <a:off x="381000" y="762000"/>
            <a:ext cx="8382000" cy="5181600"/>
          </a:xfrm>
        </p:spPr>
        <p:txBody>
          <a:bodyPr/>
          <a:lstStyle/>
          <a:p>
            <a:r>
              <a:rPr lang="en-US" sz="2200" dirty="0" smtClean="0"/>
              <a:t>We employ an alternative approach   which allows us to assess the impact of the </a:t>
            </a:r>
            <a:r>
              <a:rPr lang="en-US" sz="2200" i="1" dirty="0" smtClean="0"/>
              <a:t>level </a:t>
            </a:r>
            <a:r>
              <a:rPr lang="en-US" sz="2200" dirty="0" smtClean="0"/>
              <a:t> of transfers on outcomes of interest. </a:t>
            </a:r>
          </a:p>
          <a:p>
            <a:pPr>
              <a:buNone/>
            </a:pPr>
            <a:endParaRPr lang="en-US" sz="1100" dirty="0" smtClean="0"/>
          </a:p>
          <a:p>
            <a:pPr>
              <a:buNone/>
            </a:pPr>
            <a:endParaRPr lang="en-US" sz="1200" dirty="0" smtClean="0"/>
          </a:p>
          <a:p>
            <a:r>
              <a:rPr lang="en-US" sz="2200" dirty="0" smtClean="0"/>
              <a:t>Level of transfers received is not random: households that receive high level of transfers may be very different from households that receive low level of transfers.</a:t>
            </a:r>
          </a:p>
          <a:p>
            <a:pPr marL="0" indent="0">
              <a:buNone/>
            </a:pPr>
            <a:endParaRPr lang="en-US" sz="2200" dirty="0" smtClean="0"/>
          </a:p>
          <a:p>
            <a:r>
              <a:rPr lang="en-US" sz="2200" dirty="0" smtClean="0"/>
              <a:t>The “dose-response function” addresses this problem of comparability by adjusting for differences in household characteristics (such as head’s age, gender, education, household size and composition, household assets and variables that capture social position) between households receiving different levels of transfers.</a:t>
            </a:r>
          </a:p>
          <a:p>
            <a:pPr lvl="1">
              <a:buNone/>
            </a:pPr>
            <a:endParaRPr lang="en-US" sz="2000" dirty="0" smtClean="0"/>
          </a:p>
          <a:p>
            <a:pPr>
              <a:buNone/>
            </a:pPr>
            <a:endParaRPr lang="en-US" sz="2400" dirty="0" smtClean="0"/>
          </a:p>
        </p:txBody>
      </p:sp>
    </p:spTree>
    <p:extLst>
      <p:ext uri="{BB962C8B-B14F-4D97-AF65-F5344CB8AC3E}">
        <p14:creationId xmlns:p14="http://schemas.microsoft.com/office/powerpoint/2010/main" xmlns="" val="675773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28600"/>
            <a:ext cx="8229600" cy="609600"/>
          </a:xfrm>
        </p:spPr>
        <p:txBody>
          <a:bodyPr/>
          <a:lstStyle/>
          <a:p>
            <a:pPr>
              <a:defRPr/>
            </a:pPr>
            <a:r>
              <a:rPr lang="en-US" sz="2800" dirty="0" smtClean="0">
                <a:solidFill>
                  <a:schemeClr val="tx2">
                    <a:lumMod val="60000"/>
                    <a:lumOff val="40000"/>
                  </a:schemeClr>
                </a:solidFill>
              </a:rPr>
              <a:t>Methodology for Evaluating the Impact of the PSNP (5)</a:t>
            </a:r>
          </a:p>
        </p:txBody>
      </p:sp>
      <p:sp>
        <p:nvSpPr>
          <p:cNvPr id="6147" name="Content Placeholder 2"/>
          <p:cNvSpPr>
            <a:spLocks noGrp="1"/>
          </p:cNvSpPr>
          <p:nvPr>
            <p:ph idx="1"/>
          </p:nvPr>
        </p:nvSpPr>
        <p:spPr>
          <a:xfrm>
            <a:off x="457200" y="838200"/>
            <a:ext cx="8229600" cy="4572000"/>
          </a:xfrm>
        </p:spPr>
        <p:txBody>
          <a:bodyPr/>
          <a:lstStyle/>
          <a:p>
            <a:pPr>
              <a:buFont typeface="Arial" pitchFamily="34" charset="0"/>
              <a:buChar char="•"/>
            </a:pPr>
            <a:r>
              <a:rPr lang="en-US" sz="2400" dirty="0" smtClean="0"/>
              <a:t>Outcome measures presented today:</a:t>
            </a:r>
          </a:p>
          <a:p>
            <a:pPr lvl="1">
              <a:buFont typeface="Arial" pitchFamily="34" charset="0"/>
              <a:buChar char="•"/>
            </a:pPr>
            <a:r>
              <a:rPr lang="en-US" sz="2400" dirty="0" smtClean="0"/>
              <a:t>Change in food gap</a:t>
            </a:r>
          </a:p>
          <a:p>
            <a:pPr lvl="2">
              <a:buFont typeface="Arial" pitchFamily="34" charset="0"/>
              <a:buChar char="•"/>
            </a:pPr>
            <a:r>
              <a:rPr lang="en-US" sz="2000" dirty="0" smtClean="0"/>
              <a:t>where food gap is defined as the number of months in the last year a household was unable to fulfill its food needs. </a:t>
            </a:r>
          </a:p>
          <a:p>
            <a:pPr lvl="2">
              <a:buFont typeface="Arial" pitchFamily="34" charset="0"/>
              <a:buChar char="•"/>
            </a:pPr>
            <a:r>
              <a:rPr lang="en-US" sz="2000" dirty="0" smtClean="0"/>
              <a:t>Change in food gap= Food gap</a:t>
            </a:r>
            <a:r>
              <a:rPr lang="en-US" sz="2000" baseline="-25000" dirty="0" smtClean="0"/>
              <a:t>2010 </a:t>
            </a:r>
            <a:r>
              <a:rPr lang="en-US" sz="2000" dirty="0" smtClean="0"/>
              <a:t> - Food gap</a:t>
            </a:r>
            <a:r>
              <a:rPr lang="en-US" sz="2000" baseline="-25000" dirty="0" smtClean="0"/>
              <a:t>2006</a:t>
            </a:r>
          </a:p>
          <a:p>
            <a:pPr lvl="1">
              <a:buFont typeface="Arial" pitchFamily="34" charset="0"/>
              <a:buChar char="•"/>
            </a:pPr>
            <a:r>
              <a:rPr lang="en-US" dirty="0"/>
              <a:t>Change in Tropical Livestock Units </a:t>
            </a:r>
            <a:r>
              <a:rPr lang="en-US" dirty="0" smtClean="0"/>
              <a:t>held</a:t>
            </a:r>
          </a:p>
          <a:p>
            <a:pPr lvl="2"/>
            <a:r>
              <a:rPr lang="en-US" sz="2000" baseline="-25000" dirty="0" smtClean="0"/>
              <a:t> </a:t>
            </a:r>
            <a:r>
              <a:rPr lang="en-US" sz="2000" dirty="0" smtClean="0"/>
              <a:t> TLU- method of quantifying a wide range of different types of livestock in a standardized manner.</a:t>
            </a:r>
          </a:p>
          <a:p>
            <a:pPr lvl="2"/>
            <a:r>
              <a:rPr lang="en-US" sz="2000" dirty="0" smtClean="0"/>
              <a:t>Change in TLU=  </a:t>
            </a:r>
            <a:r>
              <a:rPr lang="en-US" sz="2000" dirty="0"/>
              <a:t>TLU</a:t>
            </a:r>
            <a:r>
              <a:rPr lang="en-US" sz="2000" baseline="-25000" dirty="0"/>
              <a:t>2010 </a:t>
            </a:r>
            <a:r>
              <a:rPr lang="en-US" sz="2000" dirty="0"/>
              <a:t> - TLU</a:t>
            </a:r>
            <a:r>
              <a:rPr lang="en-US" sz="2000" baseline="-25000" dirty="0"/>
              <a:t>2006</a:t>
            </a:r>
          </a:p>
          <a:p>
            <a:pPr lvl="1">
              <a:buFont typeface="Arial" pitchFamily="34" charset="0"/>
              <a:buChar char="•"/>
            </a:pPr>
            <a:endParaRPr lang="en-US" baseline="-25000" dirty="0" smtClean="0"/>
          </a:p>
          <a:p>
            <a:pPr lvl="1">
              <a:buFont typeface="Arial" pitchFamily="34" charset="0"/>
              <a:buChar char="•"/>
            </a:pPr>
            <a:endParaRPr lang="en-US" sz="2000" dirty="0" smtClean="0"/>
          </a:p>
          <a:p>
            <a:pPr>
              <a:buNone/>
            </a:pPr>
            <a:endParaRPr lang="en-US" sz="2400" dirty="0" smtClean="0"/>
          </a:p>
        </p:txBody>
      </p:sp>
    </p:spTree>
    <p:extLst>
      <p:ext uri="{BB962C8B-B14F-4D97-AF65-F5344CB8AC3E}">
        <p14:creationId xmlns:p14="http://schemas.microsoft.com/office/powerpoint/2010/main" xmlns="" val="319877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ESSP2 Conference 200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ESSP_ERHS_presentation</Template>
  <TotalTime>2652</TotalTime>
  <Words>1815</Words>
  <Application>Microsoft Office PowerPoint</Application>
  <PresentationFormat>On-screen Show (4:3)</PresentationFormat>
  <Paragraphs>359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ESSP2 Conference 2009</vt:lpstr>
      <vt:lpstr>Impact Evaluation of Ethiopia’s Productive Safety Nets Program 2010   </vt:lpstr>
      <vt:lpstr>Outline </vt:lpstr>
      <vt:lpstr>PSNP Evaluation 2010- Study Objectives</vt:lpstr>
      <vt:lpstr>PSNP</vt:lpstr>
      <vt:lpstr>Methodology for Evaluating the Impact of the PSNP (1)</vt:lpstr>
      <vt:lpstr>Methodology for Evaluating the Impact of the PSNP (2)</vt:lpstr>
      <vt:lpstr>Methodology for Evaluating the Impact of the PSNP (3)</vt:lpstr>
      <vt:lpstr>Methodology for Evaluating the Impact of the PSNP (4)</vt:lpstr>
      <vt:lpstr>Methodology for Evaluating the Impact of the PSNP (5)</vt:lpstr>
      <vt:lpstr>Data</vt:lpstr>
      <vt:lpstr>s</vt:lpstr>
      <vt:lpstr>Some payment data issues</vt:lpstr>
      <vt:lpstr>Distribution of PW payments: January 2006 – May 2010 (real 2006 Birr)</vt:lpstr>
      <vt:lpstr>Impact of public works payments</vt:lpstr>
      <vt:lpstr>Dose-response function for Public Works transfers and changes in the food gap, 2006-2010</vt:lpstr>
      <vt:lpstr>Slide 16</vt:lpstr>
      <vt:lpstr>Regional differences in impact of PW transfers on changes in the food gap</vt:lpstr>
      <vt:lpstr>Regional differences in impact of PW transfers on changes in TLU</vt:lpstr>
      <vt:lpstr>Accounting for these regional differences</vt:lpstr>
      <vt:lpstr>Frequency of payments (percent), January-May</vt:lpstr>
      <vt:lpstr>Accounting for these regional differences</vt:lpstr>
      <vt:lpstr>Summary of Other impact Estimates: 2006-2010</vt:lpstr>
      <vt:lpstr>Summary of impacts: 2006-2010</vt:lpstr>
      <vt:lpstr>Future work…</vt:lpstr>
    </vt:vector>
  </TitlesOfParts>
  <Company>IFPRI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IFPRI</dc:creator>
  <cp:lastModifiedBy>Caitlin Nordehn</cp:lastModifiedBy>
  <cp:revision>421</cp:revision>
  <cp:lastPrinted>1601-01-01T00:00:00Z</cp:lastPrinted>
  <dcterms:created xsi:type="dcterms:W3CDTF">2005-07-01T14:56:08Z</dcterms:created>
  <dcterms:modified xsi:type="dcterms:W3CDTF">2012-03-16T14:16:05Z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TC010690261033</vt:lpwstr>
  </property>
</Properties>
</file>